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</p:sldMasterIdLst>
  <p:handoutMasterIdLst>
    <p:handoutMasterId r:id="rId73"/>
  </p:handoutMasterIdLst>
  <p:sldIdLst>
    <p:sldId id="256" r:id="rId19"/>
    <p:sldId id="257" r:id="rId20"/>
    <p:sldId id="259" r:id="rId21"/>
    <p:sldId id="258" r:id="rId22"/>
    <p:sldId id="260" r:id="rId23"/>
    <p:sldId id="261" r:id="rId24"/>
    <p:sldId id="308" r:id="rId25"/>
    <p:sldId id="309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306" r:id="rId34"/>
    <p:sldId id="269" r:id="rId35"/>
    <p:sldId id="270" r:id="rId36"/>
    <p:sldId id="271" r:id="rId37"/>
    <p:sldId id="310" r:id="rId38"/>
    <p:sldId id="272" r:id="rId39"/>
    <p:sldId id="305" r:id="rId40"/>
    <p:sldId id="273" r:id="rId41"/>
    <p:sldId id="274" r:id="rId42"/>
    <p:sldId id="275" r:id="rId43"/>
    <p:sldId id="276" r:id="rId44"/>
    <p:sldId id="277" r:id="rId45"/>
    <p:sldId id="278" r:id="rId46"/>
    <p:sldId id="280" r:id="rId47"/>
    <p:sldId id="282" r:id="rId48"/>
    <p:sldId id="281" r:id="rId49"/>
    <p:sldId id="290" r:id="rId50"/>
    <p:sldId id="283" r:id="rId51"/>
    <p:sldId id="286" r:id="rId52"/>
    <p:sldId id="284" r:id="rId53"/>
    <p:sldId id="285" r:id="rId54"/>
    <p:sldId id="287" r:id="rId55"/>
    <p:sldId id="289" r:id="rId56"/>
    <p:sldId id="304" r:id="rId57"/>
    <p:sldId id="288" r:id="rId58"/>
    <p:sldId id="291" r:id="rId59"/>
    <p:sldId id="292" r:id="rId60"/>
    <p:sldId id="293" r:id="rId61"/>
    <p:sldId id="294" r:id="rId62"/>
    <p:sldId id="295" r:id="rId63"/>
    <p:sldId id="296" r:id="rId64"/>
    <p:sldId id="297" r:id="rId65"/>
    <p:sldId id="298" r:id="rId66"/>
    <p:sldId id="299" r:id="rId67"/>
    <p:sldId id="300" r:id="rId68"/>
    <p:sldId id="301" r:id="rId69"/>
    <p:sldId id="302" r:id="rId70"/>
    <p:sldId id="303" r:id="rId71"/>
    <p:sldId id="307" r:id="rId7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61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85F7B8-A941-4BFF-BBB0-C322F8A64F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F1C1E4-9F7E-4DAE-9992-A03C93D117F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5368A-DB27-4370-B3C3-45BC200B263C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0DF8A9-9C44-4ED4-9536-61477CF894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431A97-38E4-4EDA-BAC3-AD61F0FFA9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84776-A6C2-4973-8538-884406073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554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6168800-3A45-400E-89BD-A0E14049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975" y="5269184"/>
            <a:ext cx="1470095" cy="14641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8E0A63-EDB7-421F-8722-816F0391A7C8}"/>
              </a:ext>
            </a:extLst>
          </p:cNvPr>
          <p:cNvSpPr txBox="1"/>
          <p:nvPr userDrawn="1"/>
        </p:nvSpPr>
        <p:spPr>
          <a:xfrm>
            <a:off x="457200" y="214604"/>
            <a:ext cx="11511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ritannic Bold" panose="020B0604020202020204" pitchFamily="34" charset="0"/>
              </a:rPr>
              <a:t>WITH SINCERE GRATITUDE TO OUR </a:t>
            </a:r>
          </a:p>
          <a:p>
            <a:pPr algn="ctr"/>
            <a:r>
              <a:rPr lang="en-US" sz="4800" dirty="0">
                <a:latin typeface="Britannic Bold" panose="020B0604020202020204" pitchFamily="34" charset="0"/>
              </a:rPr>
              <a:t>EXECUTIVE SPONSORS </a:t>
            </a:r>
          </a:p>
        </p:txBody>
      </p:sp>
    </p:spTree>
    <p:extLst>
      <p:ext uri="{BB962C8B-B14F-4D97-AF65-F5344CB8AC3E}">
        <p14:creationId xmlns:p14="http://schemas.microsoft.com/office/powerpoint/2010/main" val="3947967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CF4C0-2A4A-4E5E-B1B9-6E3D0C209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A2E6D-6190-4E2E-801B-568C0B98DD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D8715-767B-4426-AA2A-7D065A59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DD6B5-59B5-429C-A300-C7B60C17E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7DB1D-0C3E-4E66-83A3-94AC69D69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3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17345A-3C6A-46C3-B8DB-4143BA2BB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DC474-5F0B-4E32-97B0-53920CA73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C9388-6251-4318-9D8A-1C9B9C837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5F3A5-061B-409E-88C7-7E91AC49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74465-ADEF-4098-9BC1-241FECBFC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4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6168800-3A45-400E-89BD-A0E14049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975" y="5269184"/>
            <a:ext cx="1470095" cy="1464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3B4634-AD1D-4EF3-B113-3A209C88EC1B}"/>
              </a:ext>
            </a:extLst>
          </p:cNvPr>
          <p:cNvSpPr txBox="1"/>
          <p:nvPr userDrawn="1"/>
        </p:nvSpPr>
        <p:spPr>
          <a:xfrm>
            <a:off x="1849765" y="271979"/>
            <a:ext cx="8510664" cy="584775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7BA79D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With Great Appreciation To Our Gold Sponsor</a:t>
            </a:r>
          </a:p>
        </p:txBody>
      </p:sp>
    </p:spTree>
    <p:extLst>
      <p:ext uri="{BB962C8B-B14F-4D97-AF65-F5344CB8AC3E}">
        <p14:creationId xmlns:p14="http://schemas.microsoft.com/office/powerpoint/2010/main" val="3041815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6168800-3A45-400E-89BD-A0E14049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975" y="5269184"/>
            <a:ext cx="1470095" cy="1464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3B4634-AD1D-4EF3-B113-3A209C88EC1B}"/>
              </a:ext>
            </a:extLst>
          </p:cNvPr>
          <p:cNvSpPr txBox="1"/>
          <p:nvPr userDrawn="1"/>
        </p:nvSpPr>
        <p:spPr>
          <a:xfrm>
            <a:off x="1849765" y="271979"/>
            <a:ext cx="8510664" cy="584775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With Great Appreciation To Our Silver Sponsor</a:t>
            </a:r>
          </a:p>
        </p:txBody>
      </p:sp>
    </p:spTree>
    <p:extLst>
      <p:ext uri="{BB962C8B-B14F-4D97-AF65-F5344CB8AC3E}">
        <p14:creationId xmlns:p14="http://schemas.microsoft.com/office/powerpoint/2010/main" val="3724689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gradFill flip="none" rotWithShape="1">
          <a:gsLst>
            <a:gs pos="0">
              <a:schemeClr val="accent1">
                <a:alpha val="98000"/>
                <a:lumMod val="52000"/>
              </a:schemeClr>
            </a:gs>
            <a:gs pos="100000">
              <a:schemeClr val="accent2">
                <a:lumMod val="75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6168800-3A45-400E-89BD-A0E14049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975" y="5269184"/>
            <a:ext cx="1470095" cy="1464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3B4634-AD1D-4EF3-B113-3A209C88EC1B}"/>
              </a:ext>
            </a:extLst>
          </p:cNvPr>
          <p:cNvSpPr txBox="1"/>
          <p:nvPr userDrawn="1"/>
        </p:nvSpPr>
        <p:spPr>
          <a:xfrm>
            <a:off x="1849765" y="271979"/>
            <a:ext cx="8510664" cy="584775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9525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With Great Appreciation To Our Bronze Sponsor</a:t>
            </a:r>
          </a:p>
        </p:txBody>
      </p:sp>
    </p:spTree>
    <p:extLst>
      <p:ext uri="{BB962C8B-B14F-4D97-AF65-F5344CB8AC3E}">
        <p14:creationId xmlns:p14="http://schemas.microsoft.com/office/powerpoint/2010/main" val="3628830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D3D0A5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6168800-3A45-400E-89BD-A0E14049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072" y="4861861"/>
            <a:ext cx="1470095" cy="1464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3B4634-AD1D-4EF3-B113-3A209C88EC1B}"/>
              </a:ext>
            </a:extLst>
          </p:cNvPr>
          <p:cNvSpPr txBox="1"/>
          <p:nvPr userDrawn="1"/>
        </p:nvSpPr>
        <p:spPr>
          <a:xfrm>
            <a:off x="1263535" y="756458"/>
            <a:ext cx="9983585" cy="89000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457200" marR="0" lvl="1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94A088">
                      <a:lumMod val="75000"/>
                    </a:srgbClr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With Great Appreciation To Our Sponsor</a:t>
            </a:r>
          </a:p>
        </p:txBody>
      </p:sp>
    </p:spTree>
    <p:extLst>
      <p:ext uri="{BB962C8B-B14F-4D97-AF65-F5344CB8AC3E}">
        <p14:creationId xmlns:p14="http://schemas.microsoft.com/office/powerpoint/2010/main" val="1261575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87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31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03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B917-E1EC-44AD-9905-799736861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67417-F0F8-4D08-8247-AED8A329E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31365-F759-4B18-B39A-7A1050B13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231E1-BABE-4078-938F-F021F2FC8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2DD15-2944-444F-BF36-E43E3E3B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6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44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12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5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68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07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20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5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7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54F72-0D4E-4890-B857-C83118381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DCCE3-ECA9-4219-B385-DC36F4A5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740B8-D40C-4FC5-8542-7E7F2B1F7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FA55C-2B57-415C-9E7E-9B0086366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826D3-14F5-48B6-B42F-69145D6F8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031B0-02A0-4A12-92CC-F7F2F958A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5CB86-3154-431C-809A-AB81750B29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70B195-B3B9-418D-9AFF-399D0CA597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16F84-ADFD-4CD5-AC49-FC80C8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5B5D8-16C4-4525-83C9-1A8C24B28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BEE421-DE07-4523-B801-16E27DFB4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0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D682D-4A10-4A52-9E87-E048F2220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DF47EF-8069-4F64-AC1A-C5F126684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6CF905-0F6A-46E3-BBCD-9C142A0A7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4A2126-8E7C-410C-8BD3-F48BCB2798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DE5CEF-4DEB-4171-93A0-CF6A4287B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A426A7-0FDE-45F1-B43F-65B0C41AA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803352-A809-41F7-9F4B-8CFE67935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7E0C89-19EC-41C4-8BA4-BB6211895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73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490B-BB2D-48E4-B6F0-226A76B93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77C146-0C43-4B9D-ACFE-2256FC4E4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797D4E-20CB-4167-B8A7-6BB08E65A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CA9F19-DF0B-43E5-BEF6-F986B7923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1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ED7E16-4F4D-4CBC-B3B1-526A165E4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C703FE-C95D-4A3B-A907-1A95ECCB5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1DD23-397C-4CD8-9114-1B5677932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8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BBB0F-2890-4EA3-8109-7C3191BCC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3F179-A81C-4564-8466-A06DD80B5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ABC04-A41B-4F21-A9DE-4095B8F0C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107F3-7218-4B29-8F49-767785744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6C734A-2854-47D3-92FC-502C8BEDE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CC805-3CD1-4104-B703-6FE2BED1A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18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4A285-E5B2-44E6-8411-1FBEC77C9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DBC7B7-2D3A-4411-9FB0-FE4F9501EF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3DAF9B-415F-4ABC-ABA8-2722CC3576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715B6-6CC4-46A5-9686-0D9D20FF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B82BE-C9AD-42D3-BD5A-7A65475C1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4D4E5A-AD3F-4F7F-91D1-224E2D5AF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8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EDB2EF-261D-471E-B1CB-952631752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9A6F3-4295-49E3-9F97-48460BE2D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8B4F2-4C50-4D60-93C5-F1A583B14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DFFD6-F3B3-44D5-AD9D-EF3C1907B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406B3-F48A-4B56-B01D-C820A765F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3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70030029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9017981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222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85584243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01853302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87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16563540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30420301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97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240194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24180922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49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18984140"/>
              </p:ext>
            </p:extLst>
          </p:nvPr>
        </p:nvGraphicFramePr>
        <p:xfrm>
          <a:off x="1564049" y="1459498"/>
          <a:ext cx="4342765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20092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3200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  <a:tr h="2009294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0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69133889"/>
              </p:ext>
            </p:extLst>
          </p:nvPr>
        </p:nvGraphicFramePr>
        <p:xfrm>
          <a:off x="6096000" y="1459498"/>
          <a:ext cx="4531696" cy="4051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32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46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44959767"/>
              </p:ext>
            </p:extLst>
          </p:nvPr>
        </p:nvGraphicFramePr>
        <p:xfrm>
          <a:off x="1564049" y="1459498"/>
          <a:ext cx="4342765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20092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3200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  <a:tr h="2009294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0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68079684"/>
              </p:ext>
            </p:extLst>
          </p:nvPr>
        </p:nvGraphicFramePr>
        <p:xfrm>
          <a:off x="6096000" y="1459498"/>
          <a:ext cx="4531696" cy="4051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32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17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9922236"/>
              </p:ext>
            </p:extLst>
          </p:nvPr>
        </p:nvGraphicFramePr>
        <p:xfrm>
          <a:off x="1564049" y="1459498"/>
          <a:ext cx="4342765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20092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3200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  <a:tr h="2009294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0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70527547"/>
              </p:ext>
            </p:extLst>
          </p:nvPr>
        </p:nvGraphicFramePr>
        <p:xfrm>
          <a:off x="6096000" y="1459498"/>
          <a:ext cx="4531696" cy="4051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32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041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2969363"/>
              </p:ext>
            </p:extLst>
          </p:nvPr>
        </p:nvGraphicFramePr>
        <p:xfrm>
          <a:off x="1564049" y="1459498"/>
          <a:ext cx="4342765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20092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3200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  <a:tr h="2009294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0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03405992"/>
              </p:ext>
            </p:extLst>
          </p:nvPr>
        </p:nvGraphicFramePr>
        <p:xfrm>
          <a:off x="6096000" y="1459498"/>
          <a:ext cx="4531696" cy="4051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32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74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0708083"/>
              </p:ext>
            </p:extLst>
          </p:nvPr>
        </p:nvGraphicFramePr>
        <p:xfrm>
          <a:off x="1564049" y="1459498"/>
          <a:ext cx="4342765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20092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3200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  <a:tr h="2009294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151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0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86979864"/>
              </p:ext>
            </p:extLst>
          </p:nvPr>
        </p:nvGraphicFramePr>
        <p:xfrm>
          <a:off x="6096000" y="1459498"/>
          <a:ext cx="4531696" cy="4051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  <a:tr h="202572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326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01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EDB2EF-261D-471E-B1CB-952631752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9A6F3-4295-49E3-9F97-48460BE2D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8B4F2-4C50-4D60-93C5-F1A583B14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DFFD6-F3B3-44D5-AD9D-EF3C1907B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406B3-F48A-4B56-B01D-C820A765F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EDB2EF-261D-471E-B1CB-952631752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9A6F3-4295-49E3-9F97-48460BE2D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8B4F2-4C50-4D60-93C5-F1A583B14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DFFD6-F3B3-44D5-AD9D-EF3C1907B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406B3-F48A-4B56-B01D-C820A765F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8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EDB2EF-261D-471E-B1CB-952631752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9A6F3-4295-49E3-9F97-48460BE2D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8B4F2-4C50-4D60-93C5-F1A583B14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DFFD6-F3B3-44D5-AD9D-EF3C1907B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406B3-F48A-4B56-B01D-C820A765F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7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A77E022-BEF8-4B71-84B2-AB18E018198E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6C21193-097B-4BE3-8C6F-42979758593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01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09981491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44948578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16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97962228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1076329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69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52980459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8387687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666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3DF6-45EB-4415-9629-A5C9AD8D81B7}"/>
              </a:ext>
            </a:extLst>
          </p:cNvPr>
          <p:cNvSpPr/>
          <p:nvPr userDrawn="1"/>
        </p:nvSpPr>
        <p:spPr>
          <a:xfrm>
            <a:off x="515389" y="282633"/>
            <a:ext cx="11205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US" sz="4400" b="1" i="1" u="none" strike="noStrike" kern="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</a:rPr>
              <a:t>With Great Appreciation To Our Sponsor</a:t>
            </a:r>
            <a:endParaRPr lang="en-US" sz="4400" dirty="0"/>
          </a:p>
        </p:txBody>
      </p:sp>
      <p:pic>
        <p:nvPicPr>
          <p:cNvPr id="8" name="Picture 7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37F48DD9-EC6C-4C1A-B63E-1E9EBA79E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5291380"/>
            <a:ext cx="1554480" cy="1548165"/>
          </a:xfrm>
          <a:prstGeom prst="rect">
            <a:avLst/>
          </a:prstGeom>
        </p:spPr>
      </p:pic>
      <p:pic>
        <p:nvPicPr>
          <p:cNvPr id="9" name="Picture 8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6439D6DF-7661-41EC-B75B-79DD580C0D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696" y="5309835"/>
            <a:ext cx="1554480" cy="154816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8D3102-3C30-4234-B022-C864EB29240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7511295"/>
              </p:ext>
            </p:extLst>
          </p:nvPr>
        </p:nvGraphicFramePr>
        <p:xfrm>
          <a:off x="1564049" y="1459498"/>
          <a:ext cx="4342765" cy="401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765">
                  <a:extLst>
                    <a:ext uri="{9D8B030D-6E8A-4147-A177-3AD203B41FA5}">
                      <a16:colId xmlns:a16="http://schemas.microsoft.com/office/drawing/2014/main" val="1807421993"/>
                    </a:ext>
                  </a:extLst>
                </a:gridCol>
              </a:tblGrid>
              <a:tr h="4018587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99607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0060B48-3F63-4BDB-A19E-D5283ED82F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21608937"/>
              </p:ext>
            </p:extLst>
          </p:nvPr>
        </p:nvGraphicFramePr>
        <p:xfrm>
          <a:off x="6096000" y="1459499"/>
          <a:ext cx="4531696" cy="4018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696">
                  <a:extLst>
                    <a:ext uri="{9D8B030D-6E8A-4147-A177-3AD203B41FA5}">
                      <a16:colId xmlns:a16="http://schemas.microsoft.com/office/drawing/2014/main" val="1525809724"/>
                    </a:ext>
                  </a:extLst>
                </a:gridCol>
              </a:tblGrid>
              <a:tr h="4018588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229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966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samia companies">
            <a:extLst>
              <a:ext uri="{FF2B5EF4-FFF2-40B4-BE49-F238E27FC236}">
                <a16:creationId xmlns:a16="http://schemas.microsoft.com/office/drawing/2014/main" id="{D4D123AD-2A24-4140-B575-CDAF410AF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08" y="1881177"/>
            <a:ext cx="5999584" cy="309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837AA959-0A2F-4935-A64F-23928C465F64}"/>
              </a:ext>
            </a:extLst>
          </p:cNvPr>
          <p:cNvSpPr txBox="1"/>
          <p:nvPr/>
        </p:nvSpPr>
        <p:spPr>
          <a:xfrm>
            <a:off x="1347772" y="5213197"/>
            <a:ext cx="9034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latin typeface="Britannic Bold" panose="020B0604020202020204" pitchFamily="34" charset="0"/>
              </a:rPr>
              <a:t>In Honor of 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Mr. &amp; Mrs. Leonard </a:t>
            </a:r>
            <a:r>
              <a:rPr lang="en-US" sz="3600" dirty="0" err="1">
                <a:latin typeface="Britannic Bold" panose="020B0604020202020204" pitchFamily="34" charset="0"/>
              </a:rPr>
              <a:t>Samia</a:t>
            </a:r>
            <a:r>
              <a:rPr lang="en-US" sz="3600" dirty="0">
                <a:latin typeface="Britannic Bold" panose="020B0604020202020204" pitchFamily="34" charset="0"/>
              </a:rPr>
              <a:t> &amp; Family</a:t>
            </a:r>
          </a:p>
        </p:txBody>
      </p:sp>
    </p:spTree>
    <p:extLst>
      <p:ext uri="{BB962C8B-B14F-4D97-AF65-F5344CB8AC3E}">
        <p14:creationId xmlns:p14="http://schemas.microsoft.com/office/powerpoint/2010/main" val="33559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7B32752-9EA3-4724-B097-5FBDA706ECC2}"/>
              </a:ext>
            </a:extLst>
          </p:cNvPr>
          <p:cNvGrpSpPr/>
          <p:nvPr/>
        </p:nvGrpSpPr>
        <p:grpSpPr>
          <a:xfrm>
            <a:off x="1908315" y="1956870"/>
            <a:ext cx="8753059" cy="1938992"/>
            <a:chOff x="1908315" y="1956870"/>
            <a:chExt cx="8753059" cy="193899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80A03218-5956-4C20-BBF1-96835107B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315" y="1956870"/>
              <a:ext cx="2504660" cy="1938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79E1D55-AA97-433E-9BA2-4E7953BEA850}"/>
                </a:ext>
              </a:extLst>
            </p:cNvPr>
            <p:cNvSpPr txBox="1"/>
            <p:nvPr/>
          </p:nvSpPr>
          <p:spPr>
            <a:xfrm>
              <a:off x="4412975" y="1956870"/>
              <a:ext cx="6248399" cy="19389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 w="57150">
                    <a:solidFill>
                      <a:prstClr val="black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Bagel Boy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 w="57150">
                    <a:solidFill>
                      <a:prstClr val="black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Inc</a:t>
              </a:r>
              <a:r>
                <a:rPr kumimoji="0" lang="en-US" sz="4000" b="0" i="0" u="none" strike="noStrike" kern="1200" cap="none" spc="0" normalizeH="0" baseline="0" noProof="0" dirty="0">
                  <a:ln w="57150">
                    <a:solidFill>
                      <a:prstClr val="black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US" sz="5400" b="0" i="0" u="none" strike="noStrike" kern="1200" cap="none" spc="0" normalizeH="0" baseline="0" noProof="0" dirty="0">
                <a:ln w="57150"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5D37088-6966-4991-A574-FEB43BCA8574}"/>
              </a:ext>
            </a:extLst>
          </p:cNvPr>
          <p:cNvSpPr txBox="1"/>
          <p:nvPr/>
        </p:nvSpPr>
        <p:spPr>
          <a:xfrm>
            <a:off x="1656522" y="5169159"/>
            <a:ext cx="8428382" cy="96580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66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&amp; Mrs.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Chaouki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Bouchrouche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25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2A78E2-E38C-4CE9-87C6-77A406FAE548}"/>
              </a:ext>
            </a:extLst>
          </p:cNvPr>
          <p:cNvSpPr txBox="1"/>
          <p:nvPr/>
        </p:nvSpPr>
        <p:spPr>
          <a:xfrm>
            <a:off x="1656522" y="4926563"/>
            <a:ext cx="8428382" cy="12084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Dr. &amp; Mrs. George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Abou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Ezzi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2B05EB-890E-49BD-90E0-0EC047B82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105" y="1923366"/>
            <a:ext cx="5155094" cy="2133600"/>
          </a:xfrm>
          <a:prstGeom prst="rect">
            <a:avLst/>
          </a:prstGeom>
          <a:solidFill>
            <a:schemeClr val="bg2">
              <a:lumMod val="75000"/>
            </a:schemeClr>
          </a:solidFill>
          <a:ln w="5715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4431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1F33F6-A8BE-4DDE-8B11-7F9CBC199F30}"/>
              </a:ext>
            </a:extLst>
          </p:cNvPr>
          <p:cNvSpPr txBox="1"/>
          <p:nvPr/>
        </p:nvSpPr>
        <p:spPr>
          <a:xfrm>
            <a:off x="1715616" y="4934633"/>
            <a:ext cx="8428382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Dr. &amp; Mrs. Tony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Tannoury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9EB3E2-481B-41FF-B485-3DD61B0FC233}"/>
              </a:ext>
            </a:extLst>
          </p:cNvPr>
          <p:cNvGrpSpPr/>
          <p:nvPr/>
        </p:nvGrpSpPr>
        <p:grpSpPr>
          <a:xfrm>
            <a:off x="3436056" y="1923367"/>
            <a:ext cx="5030610" cy="1743075"/>
            <a:chOff x="3436056" y="1923367"/>
            <a:chExt cx="5030610" cy="1743075"/>
          </a:xfrm>
        </p:grpSpPr>
        <p:pic>
          <p:nvPicPr>
            <p:cNvPr id="5" name="Picture 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DFEE9115-2CBA-4033-8CAC-5AA27303A9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1" t="7565" r="3089" b="12811"/>
            <a:stretch/>
          </p:blipFill>
          <p:spPr>
            <a:xfrm>
              <a:off x="5188655" y="1923367"/>
              <a:ext cx="3278011" cy="1743075"/>
            </a:xfrm>
            <a:prstGeom prst="rect">
              <a:avLst/>
            </a:prstGeom>
            <a:ln w="28575"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076" name="Picture 4" descr="Image result for dr. tony tannoury">
              <a:extLst>
                <a:ext uri="{FF2B5EF4-FFF2-40B4-BE49-F238E27FC236}">
                  <a16:creationId xmlns:a16="http://schemas.microsoft.com/office/drawing/2014/main" id="{24FD3B04-B486-4F2B-BA1B-31A2267678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056" y="1923367"/>
              <a:ext cx="1752600" cy="1743075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2293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belko landscaping">
            <a:extLst>
              <a:ext uri="{FF2B5EF4-FFF2-40B4-BE49-F238E27FC236}">
                <a16:creationId xmlns:a16="http://schemas.microsoft.com/office/drawing/2014/main" id="{411B7CFC-3127-45E3-A5C6-47B1EB34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706" y="2080727"/>
            <a:ext cx="5486400" cy="2006081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CEFD9C-770B-4998-AD62-4A9483D1199D}"/>
              </a:ext>
            </a:extLst>
          </p:cNvPr>
          <p:cNvSpPr txBox="1"/>
          <p:nvPr/>
        </p:nvSpPr>
        <p:spPr>
          <a:xfrm>
            <a:off x="1656522" y="4739951"/>
            <a:ext cx="8428382" cy="139501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John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Belko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Jr.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242 Lawrence Rd, Salem NH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04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CEFD9C-770B-4998-AD62-4A9483D1199D}"/>
              </a:ext>
            </a:extLst>
          </p:cNvPr>
          <p:cNvSpPr txBox="1"/>
          <p:nvPr/>
        </p:nvSpPr>
        <p:spPr>
          <a:xfrm>
            <a:off x="1656522" y="4739951"/>
            <a:ext cx="8428382" cy="139501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Sandra &amp; Michael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Naddif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In Loving Memory of George &amp; Lillian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Naddif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ED0DE73-004D-46C6-86A3-65F5ABE4E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94" y="1614197"/>
            <a:ext cx="5626359" cy="238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CEFD9C-770B-4998-AD62-4A9483D1199D}"/>
              </a:ext>
            </a:extLst>
          </p:cNvPr>
          <p:cNvSpPr txBox="1"/>
          <p:nvPr/>
        </p:nvSpPr>
        <p:spPr>
          <a:xfrm>
            <a:off x="1656522" y="4971495"/>
            <a:ext cx="8428382" cy="116346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The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Yameen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C015FAF-C7EB-4A71-B675-1A6C21DC8F78}"/>
              </a:ext>
            </a:extLst>
          </p:cNvPr>
          <p:cNvGrpSpPr/>
          <p:nvPr/>
        </p:nvGrpSpPr>
        <p:grpSpPr>
          <a:xfrm>
            <a:off x="3799643" y="923278"/>
            <a:ext cx="4092606" cy="3816673"/>
            <a:chOff x="3799643" y="923278"/>
            <a:chExt cx="4092606" cy="381667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4E54FA4-673D-4DB7-B920-593155E5C904}"/>
                </a:ext>
              </a:extLst>
            </p:cNvPr>
            <p:cNvSpPr/>
            <p:nvPr/>
          </p:nvSpPr>
          <p:spPr>
            <a:xfrm>
              <a:off x="3799643" y="923278"/>
              <a:ext cx="4092606" cy="3816673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Picture 8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1A95F8E2-9ABE-48AA-8AF7-EDA90A3FB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274" b="20704"/>
            <a:stretch/>
          </p:blipFill>
          <p:spPr>
            <a:xfrm>
              <a:off x="4130552" y="1912005"/>
              <a:ext cx="3480319" cy="1875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202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3BC829-0DF4-4FD4-8EFE-92CDEE5DFB74}"/>
              </a:ext>
            </a:extLst>
          </p:cNvPr>
          <p:cNvSpPr/>
          <p:nvPr/>
        </p:nvSpPr>
        <p:spPr>
          <a:xfrm>
            <a:off x="2294709" y="4821423"/>
            <a:ext cx="76025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200" b="1" i="1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</a:rPr>
              <a:t>By </a:t>
            </a:r>
          </a:p>
          <a:p>
            <a:pPr lvl="0" algn="ctr">
              <a:defRPr/>
            </a:pPr>
            <a:r>
              <a:rPr lang="en-US" sz="3200" b="1" i="1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</a:rPr>
              <a:t>Wissam, Greta </a:t>
            </a:r>
          </a:p>
          <a:p>
            <a:pPr lvl="0" algn="ctr">
              <a:defRPr/>
            </a:pPr>
            <a:r>
              <a:rPr lang="en-US" sz="3200" b="1" i="1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</a:rPr>
              <a:t>Christopher, Anthony &amp; Rebecca </a:t>
            </a:r>
            <a:r>
              <a:rPr lang="en-US" sz="3200" b="1" i="1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</a:rPr>
              <a:t>Merheb</a:t>
            </a:r>
            <a:r>
              <a:rPr lang="en-US" sz="3200" b="1" i="1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</a:rPr>
              <a:t> </a:t>
            </a:r>
            <a:endParaRPr lang="en-US" sz="32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C4D79BF-9DEA-4885-98B8-4D01BB65872C}"/>
              </a:ext>
            </a:extLst>
          </p:cNvPr>
          <p:cNvGrpSpPr/>
          <p:nvPr/>
        </p:nvGrpSpPr>
        <p:grpSpPr>
          <a:xfrm>
            <a:off x="3099163" y="1598396"/>
            <a:ext cx="5715000" cy="3231654"/>
            <a:chOff x="3099163" y="1598396"/>
            <a:chExt cx="5715000" cy="3231654"/>
          </a:xfrm>
        </p:grpSpPr>
        <p:pic>
          <p:nvPicPr>
            <p:cNvPr id="1030" name="Picture 6" descr="Related image">
              <a:extLst>
                <a:ext uri="{FF2B5EF4-FFF2-40B4-BE49-F238E27FC236}">
                  <a16:creationId xmlns:a16="http://schemas.microsoft.com/office/drawing/2014/main" id="{50AE3292-AB1F-4203-A7CE-CBAD8A3379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163" y="1660616"/>
              <a:ext cx="57150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581D60-8395-4847-AA6C-1D88262C9178}"/>
                </a:ext>
              </a:extLst>
            </p:cNvPr>
            <p:cNvSpPr/>
            <p:nvPr/>
          </p:nvSpPr>
          <p:spPr>
            <a:xfrm>
              <a:off x="3099163" y="1598396"/>
              <a:ext cx="57150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800" b="1" dirty="0">
                  <a:ln/>
                  <a:solidFill>
                    <a:schemeClr val="bg1"/>
                  </a:solidFill>
                </a:rPr>
                <a:t>In Loving Memory of</a:t>
              </a:r>
            </a:p>
            <a:p>
              <a:pPr algn="ctr"/>
              <a:endParaRPr lang="en-US" sz="4000" b="1" dirty="0">
                <a:ln/>
                <a:solidFill>
                  <a:schemeClr val="bg1"/>
                </a:solidFill>
              </a:endParaRPr>
            </a:p>
            <a:p>
              <a:pPr algn="ctr"/>
              <a:r>
                <a:rPr lang="en-US" sz="4800" b="1" dirty="0">
                  <a:ln/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US" sz="6000" b="1" dirty="0" err="1">
                  <a:ln/>
                  <a:solidFill>
                    <a:schemeClr val="bg1"/>
                  </a:solidFill>
                </a:rPr>
                <a:t>Hanane</a:t>
              </a:r>
              <a:r>
                <a:rPr lang="en-US" sz="6000" b="1" dirty="0">
                  <a:ln/>
                  <a:solidFill>
                    <a:schemeClr val="bg1"/>
                  </a:solidFill>
                </a:rPr>
                <a:t> </a:t>
              </a:r>
              <a:r>
                <a:rPr lang="en-US" sz="6000" b="1" dirty="0" err="1">
                  <a:ln/>
                  <a:solidFill>
                    <a:schemeClr val="bg1"/>
                  </a:solidFill>
                </a:rPr>
                <a:t>Merheb</a:t>
              </a:r>
              <a:r>
                <a:rPr lang="en-US" sz="6000" b="1" dirty="0">
                  <a:ln/>
                  <a:solidFill>
                    <a:schemeClr val="bg1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86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52624C-F254-4499-B0A4-93D441906DB0}"/>
              </a:ext>
            </a:extLst>
          </p:cNvPr>
          <p:cNvGrpSpPr/>
          <p:nvPr/>
        </p:nvGrpSpPr>
        <p:grpSpPr>
          <a:xfrm>
            <a:off x="4147930" y="1138583"/>
            <a:ext cx="4572000" cy="3976756"/>
            <a:chOff x="3454400" y="1219200"/>
            <a:chExt cx="5410200" cy="4368800"/>
          </a:xfrm>
        </p:grpSpPr>
        <p:sp>
          <p:nvSpPr>
            <p:cNvPr id="6" name="Flowchart: Connector 5">
              <a:extLst>
                <a:ext uri="{FF2B5EF4-FFF2-40B4-BE49-F238E27FC236}">
                  <a16:creationId xmlns:a16="http://schemas.microsoft.com/office/drawing/2014/main" id="{6FF62188-0FF3-46A0-85D4-E11F1BEDD15B}"/>
                </a:ext>
              </a:extLst>
            </p:cNvPr>
            <p:cNvSpPr/>
            <p:nvPr/>
          </p:nvSpPr>
          <p:spPr>
            <a:xfrm>
              <a:off x="3454400" y="1219200"/>
              <a:ext cx="5410200" cy="4368800"/>
            </a:xfrm>
            <a:prstGeom prst="flowChartConnector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DA1783A-F908-4F07-AE42-980D717536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3" t="7134" r="8075" b="4849"/>
            <a:stretch/>
          </p:blipFill>
          <p:spPr>
            <a:xfrm>
              <a:off x="4330700" y="2045945"/>
              <a:ext cx="3746500" cy="276610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CFC1FE5-1D5A-4E69-BA10-0AE7B3C75478}"/>
              </a:ext>
            </a:extLst>
          </p:cNvPr>
          <p:cNvSpPr txBox="1"/>
          <p:nvPr/>
        </p:nvSpPr>
        <p:spPr>
          <a:xfrm>
            <a:off x="2657060" y="5423297"/>
            <a:ext cx="7553740" cy="9309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Dr. &amp; Mrs.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Muhenad</a:t>
            </a: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Samaan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Wishing St Anthony a Successful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3200" b="1" i="1" u="none" strike="noStrike" kern="1200" cap="none" spc="0" normalizeH="0" baseline="0" noProof="0" dirty="0">
              <a:ln w="13462">
                <a:solidFill>
                  <a:srgbClr val="FF0000"/>
                </a:solidFill>
                <a:prstDash val="solid"/>
              </a:ln>
              <a:solidFill>
                <a:srgbClr val="FF2121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22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C1FE5-1D5A-4E69-BA10-0AE7B3C75478}"/>
              </a:ext>
            </a:extLst>
          </p:cNvPr>
          <p:cNvSpPr txBox="1"/>
          <p:nvPr/>
        </p:nvSpPr>
        <p:spPr>
          <a:xfrm>
            <a:off x="2170498" y="4953514"/>
            <a:ext cx="7553740" cy="9309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&amp; Mrs. Elias Khoury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Wishing St Anthony a Successful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3200" b="1" i="1" u="none" strike="noStrike" kern="1200" cap="none" spc="0" normalizeH="0" baseline="0" noProof="0" dirty="0">
              <a:ln w="13462">
                <a:solidFill>
                  <a:srgbClr val="FF0000"/>
                </a:solidFill>
                <a:prstDash val="solid"/>
              </a:ln>
              <a:solidFill>
                <a:srgbClr val="FF2121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7F67FE-60ED-4259-8B78-8249E1686805}"/>
              </a:ext>
            </a:extLst>
          </p:cNvPr>
          <p:cNvGrpSpPr/>
          <p:nvPr/>
        </p:nvGrpSpPr>
        <p:grpSpPr>
          <a:xfrm>
            <a:off x="3369577" y="1690688"/>
            <a:ext cx="5452845" cy="2348917"/>
            <a:chOff x="3347206" y="1610686"/>
            <a:chExt cx="5452845" cy="234891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A376CD2-A90C-4F4E-910F-A0A6CED685E8}"/>
                </a:ext>
              </a:extLst>
            </p:cNvPr>
            <p:cNvSpPr/>
            <p:nvPr/>
          </p:nvSpPr>
          <p:spPr>
            <a:xfrm>
              <a:off x="3347206" y="1610686"/>
              <a:ext cx="5452845" cy="23489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0" name="Picture 2" descr="Image result for pita thyme boston ma">
              <a:extLst>
                <a:ext uri="{FF2B5EF4-FFF2-40B4-BE49-F238E27FC236}">
                  <a16:creationId xmlns:a16="http://schemas.microsoft.com/office/drawing/2014/main" id="{F9D17EB2-E566-4169-B6CB-99DB1BEA0C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3828" y="1690688"/>
              <a:ext cx="49911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148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C1FE5-1D5A-4E69-BA10-0AE7B3C75478}"/>
              </a:ext>
            </a:extLst>
          </p:cNvPr>
          <p:cNvSpPr txBox="1"/>
          <p:nvPr/>
        </p:nvSpPr>
        <p:spPr>
          <a:xfrm>
            <a:off x="2170498" y="4953514"/>
            <a:ext cx="7553740" cy="9309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In Loving Memory of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Tannous</a:t>
            </a: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Ata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By His Loving Wife, Children &amp; family</a:t>
            </a:r>
          </a:p>
        </p:txBody>
      </p:sp>
      <p:pic>
        <p:nvPicPr>
          <p:cNvPr id="2050" name="Picture 2" descr="Image result for Elie's Bakery">
            <a:extLst>
              <a:ext uri="{FF2B5EF4-FFF2-40B4-BE49-F238E27FC236}">
                <a16:creationId xmlns:a16="http://schemas.microsoft.com/office/drawing/2014/main" id="{BD697E5D-8EB2-459D-B2C6-8B83CF4D6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224" y="1325243"/>
            <a:ext cx="5924550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8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37AA959-0A2F-4935-A64F-23928C465F64}"/>
              </a:ext>
            </a:extLst>
          </p:cNvPr>
          <p:cNvSpPr txBox="1"/>
          <p:nvPr/>
        </p:nvSpPr>
        <p:spPr>
          <a:xfrm>
            <a:off x="1578965" y="4662691"/>
            <a:ext cx="9034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latin typeface="Britannic Bold" panose="020B0604020202020204" pitchFamily="34" charset="0"/>
              </a:rPr>
              <a:t>In Loving Memory of Burt &amp; Mary </a:t>
            </a:r>
            <a:r>
              <a:rPr lang="en-US" sz="3600" dirty="0" err="1">
                <a:latin typeface="Britannic Bold" panose="020B0604020202020204" pitchFamily="34" charset="0"/>
              </a:rPr>
              <a:t>Samia</a:t>
            </a:r>
            <a:r>
              <a:rPr lang="en-US" sz="3600" dirty="0">
                <a:latin typeface="Britannic Bold" panose="020B0604020202020204" pitchFamily="34" charset="0"/>
              </a:rPr>
              <a:t> 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By 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Mr. &amp; Mrs. Leonard </a:t>
            </a:r>
            <a:r>
              <a:rPr lang="en-US" sz="3600" dirty="0" err="1">
                <a:latin typeface="Britannic Bold" panose="020B0604020202020204" pitchFamily="34" charset="0"/>
              </a:rPr>
              <a:t>Samia</a:t>
            </a:r>
            <a:r>
              <a:rPr lang="en-US" sz="3600" dirty="0">
                <a:latin typeface="Britannic Bold" panose="020B0604020202020204" pitchFamily="34" charset="0"/>
              </a:rPr>
              <a:t> &amp; Family</a:t>
            </a:r>
          </a:p>
        </p:txBody>
      </p:sp>
      <p:pic>
        <p:nvPicPr>
          <p:cNvPr id="1028" name="Picture 4" descr="Image result for samia companies">
            <a:extLst>
              <a:ext uri="{FF2B5EF4-FFF2-40B4-BE49-F238E27FC236}">
                <a16:creationId xmlns:a16="http://schemas.microsoft.com/office/drawing/2014/main" id="{9C75CC10-BCDC-4CF0-8B86-8916E6E59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812" y="2082670"/>
            <a:ext cx="55816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28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CFC1FE5-1D5A-4E69-BA10-0AE7B3C75478}"/>
              </a:ext>
            </a:extLst>
          </p:cNvPr>
          <p:cNvSpPr txBox="1"/>
          <p:nvPr/>
        </p:nvSpPr>
        <p:spPr>
          <a:xfrm>
            <a:off x="2170498" y="5380234"/>
            <a:ext cx="7553740" cy="9309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By Mr. Yosef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Agwad</a:t>
            </a:r>
            <a:r>
              <a:rPr kumimoji="0" lang="en-US" sz="3200" b="1" i="1" u="none" strike="noStrike" kern="1200" cap="none" spc="0" normalizeH="0" baseline="0" noProof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2121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Chehdan</a:t>
            </a:r>
            <a:endParaRPr kumimoji="0" lang="en-US" sz="3200" b="1" i="1" u="none" strike="noStrike" kern="1200" cap="none" spc="0" normalizeH="0" baseline="0" noProof="0" dirty="0">
              <a:ln w="13462">
                <a:solidFill>
                  <a:srgbClr val="FF0000"/>
                </a:solidFill>
                <a:prstDash val="solid"/>
              </a:ln>
              <a:solidFill>
                <a:srgbClr val="FF2121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AD3E499-1CF2-4742-8C07-D75A462E160B}"/>
              </a:ext>
            </a:extLst>
          </p:cNvPr>
          <p:cNvGrpSpPr/>
          <p:nvPr/>
        </p:nvGrpSpPr>
        <p:grpSpPr>
          <a:xfrm>
            <a:off x="2398093" y="1374082"/>
            <a:ext cx="7256476" cy="3476592"/>
            <a:chOff x="2458636" y="1374082"/>
            <a:chExt cx="7256476" cy="3476592"/>
          </a:xfrm>
        </p:grpSpPr>
        <p:pic>
          <p:nvPicPr>
            <p:cNvPr id="1028" name="Picture 4" descr="Image result for in loving memory">
              <a:extLst>
                <a:ext uri="{FF2B5EF4-FFF2-40B4-BE49-F238E27FC236}">
                  <a16:creationId xmlns:a16="http://schemas.microsoft.com/office/drawing/2014/main" id="{BCAD7C5F-7DE2-4F99-9322-67D04737E8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"/>
            <a:stretch/>
          </p:blipFill>
          <p:spPr bwMode="auto">
            <a:xfrm>
              <a:off x="2458636" y="1374082"/>
              <a:ext cx="7256476" cy="3476592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D01590A-8B2D-4FAD-B1FD-2D4F1C821F1C}"/>
                </a:ext>
              </a:extLst>
            </p:cNvPr>
            <p:cNvSpPr txBox="1"/>
            <p:nvPr/>
          </p:nvSpPr>
          <p:spPr>
            <a:xfrm>
              <a:off x="2786534" y="2604546"/>
              <a:ext cx="6609806" cy="1225868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dirty="0">
                  <a:solidFill>
                    <a:schemeClr val="accent1">
                      <a:lumMod val="50000"/>
                    </a:schemeClr>
                  </a:solidFill>
                  <a:latin typeface="Brush Script MT" panose="03060802040406070304" pitchFamily="66" charset="0"/>
                </a:rPr>
                <a:t>Of My Grand Parents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58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9DBE63-37F4-4C0E-9096-BDF65AA18131}"/>
              </a:ext>
            </a:extLst>
          </p:cNvPr>
          <p:cNvSpPr txBox="1"/>
          <p:nvPr/>
        </p:nvSpPr>
        <p:spPr>
          <a:xfrm>
            <a:off x="1715616" y="4970605"/>
            <a:ext cx="8428382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Therese Leone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Image result for Enterprise Bank">
            <a:extLst>
              <a:ext uri="{FF2B5EF4-FFF2-40B4-BE49-F238E27FC236}">
                <a16:creationId xmlns:a16="http://schemas.microsoft.com/office/drawing/2014/main" id="{8EFC7B66-3CA4-4A4B-B5B4-EAAD92108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10" y="1952172"/>
            <a:ext cx="6242180" cy="147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94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F97964-C708-4DB0-8F20-D9CC9B5A5E97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sz="2800" b="1" i="1" dirty="0">
                <a:ln w="13462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Proudly Support St Anthony’s </a:t>
            </a:r>
            <a:r>
              <a:rPr lang="en-US" sz="2800" b="1" i="1" dirty="0" err="1">
                <a:ln w="13462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Mahrajan</a:t>
            </a:r>
            <a:endParaRPr lang="en-US" sz="2800" b="1" i="1" dirty="0">
              <a:ln w="13462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AE167CC-382D-41DB-AB03-0E49C95CECD9}"/>
              </a:ext>
            </a:extLst>
          </p:cNvPr>
          <p:cNvGrpSpPr/>
          <p:nvPr/>
        </p:nvGrpSpPr>
        <p:grpSpPr>
          <a:xfrm>
            <a:off x="2072639" y="1310006"/>
            <a:ext cx="8342811" cy="3183617"/>
            <a:chOff x="2072639" y="1310006"/>
            <a:chExt cx="8342811" cy="318361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62802E1-A2D8-4422-BF4B-76CE5A600B92}"/>
                </a:ext>
              </a:extLst>
            </p:cNvPr>
            <p:cNvSpPr/>
            <p:nvPr/>
          </p:nvSpPr>
          <p:spPr>
            <a:xfrm>
              <a:off x="2072639" y="1310006"/>
              <a:ext cx="8342811" cy="3183617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E768D77-6780-4BBA-8FD9-556C787C8FED}"/>
                </a:ext>
              </a:extLst>
            </p:cNvPr>
            <p:cNvSpPr/>
            <p:nvPr/>
          </p:nvSpPr>
          <p:spPr>
            <a:xfrm>
              <a:off x="2272938" y="1562555"/>
              <a:ext cx="7950926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 Black" panose="020B0A04020102020204" pitchFamily="34" charset="0"/>
                </a:rPr>
                <a:t>In Honor of </a:t>
              </a:r>
            </a:p>
            <a:p>
              <a:pPr algn="ctr"/>
              <a:r>
                <a:rPr lang="en-US" sz="44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 Black" panose="020B0A04020102020204" pitchFamily="34" charset="0"/>
                </a:rPr>
                <a:t>Wissam, Kristen</a:t>
              </a:r>
            </a:p>
            <a:p>
              <a:pPr algn="ctr"/>
              <a:r>
                <a:rPr lang="en-US" sz="4400" b="1" i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 Black" panose="020B0A04020102020204" pitchFamily="34" charset="0"/>
                </a:rPr>
                <a:t>Tiah</a:t>
              </a:r>
              <a:r>
                <a:rPr lang="en-US" sz="44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 Black" panose="020B0A04020102020204" pitchFamily="34" charset="0"/>
                </a:rPr>
                <a:t>, Valerie &amp; Anthony </a:t>
              </a:r>
            </a:p>
            <a:p>
              <a:pPr algn="ctr"/>
              <a:r>
                <a:rPr lang="en-US" sz="4400" b="1" i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 Black" panose="020B0A04020102020204" pitchFamily="34" charset="0"/>
                </a:rPr>
                <a:t>Tarabay</a:t>
              </a:r>
              <a:endParaRPr lang="en-US" sz="4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16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51AA01-ED36-45CD-9082-86DA89435855}"/>
              </a:ext>
            </a:extLst>
          </p:cNvPr>
          <p:cNvSpPr txBox="1"/>
          <p:nvPr/>
        </p:nvSpPr>
        <p:spPr>
          <a:xfrm>
            <a:off x="3251200" y="2204558"/>
            <a:ext cx="5678196" cy="169277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3462">
                  <a:solidFill>
                    <a:srgbClr val="FFC000">
                      <a:lumMod val="50000"/>
                    </a:srgbClr>
                  </a:solidFill>
                  <a:prstDash val="solid"/>
                </a:ln>
                <a:solidFill>
                  <a:srgbClr val="70AD47">
                    <a:lumMod val="75000"/>
                  </a:srgb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New England Cardiology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13462">
                  <a:solidFill>
                    <a:srgbClr val="FFC000">
                      <a:lumMod val="50000"/>
                    </a:srgbClr>
                  </a:solidFill>
                  <a:prstDash val="solid"/>
                </a:ln>
                <a:solidFill>
                  <a:srgbClr val="70AD47">
                    <a:lumMod val="75000"/>
                  </a:srgb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25 Marston St, STE 404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13462">
                  <a:solidFill>
                    <a:srgbClr val="FFC000">
                      <a:lumMod val="50000"/>
                    </a:srgbClr>
                  </a:solidFill>
                  <a:prstDash val="solid"/>
                </a:ln>
                <a:solidFill>
                  <a:srgbClr val="70AD47">
                    <a:lumMod val="75000"/>
                  </a:srgb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Lawrence, MA 01841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1D25B0-5AFB-40AE-825E-AB928F69C919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Dr. &amp; Mrs. Pierre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Chahraban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51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>
            <a:extLst>
              <a:ext uri="{FF2B5EF4-FFF2-40B4-BE49-F238E27FC236}">
                <a16:creationId xmlns:a16="http://schemas.microsoft.com/office/drawing/2014/main" id="{A404A94E-F0E0-4A21-B4BD-375E409416B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36043" y="1990494"/>
            <a:ext cx="6919913" cy="21129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Plain">
              <a:avLst/>
            </a:prstTxWarp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</a:t>
            </a:r>
            <a:r>
              <a:rPr kumimoji="0" lang="en-US" sz="4000" b="0" i="0" u="none" strike="noStrike" kern="1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loving memory of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Carpenter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0">
                  <a:solidFill>
                    <a:prstClr val="white"/>
                  </a:solidFill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19050" dir="2700000" algn="tl" rotWithShape="0">
                    <a:srgbClr val="BF9000">
                      <a:alpha val="40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Ferris Families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F97964-C708-4DB0-8F20-D9CC9B5A5E97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Mrs.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Zakia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Russo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86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51AA01-ED36-45CD-9082-86DA89435855}"/>
              </a:ext>
            </a:extLst>
          </p:cNvPr>
          <p:cNvSpPr txBox="1"/>
          <p:nvPr/>
        </p:nvSpPr>
        <p:spPr>
          <a:xfrm>
            <a:off x="2598270" y="2082913"/>
            <a:ext cx="6995459" cy="92333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srgbClr val="FFC000">
                      <a:lumMod val="50000"/>
                    </a:srgbClr>
                  </a:solidFill>
                  <a:prstDash val="solid"/>
                </a:ln>
                <a:solidFill>
                  <a:srgbClr val="70AD47">
                    <a:lumMod val="75000"/>
                  </a:srgb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Metro Market Plaza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1D25B0-5AFB-40AE-825E-AB928F69C919}"/>
              </a:ext>
            </a:extLst>
          </p:cNvPr>
          <p:cNvSpPr txBox="1"/>
          <p:nvPr/>
        </p:nvSpPr>
        <p:spPr>
          <a:xfrm>
            <a:off x="1975722" y="4680894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Philip &amp; Rita Abi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Rached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3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1D25B0-5AFB-40AE-825E-AB928F69C919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Drs. Dean &amp; Christa (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Rizkallah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) Levy &amp; Baby Lucas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2EABC13-18A4-4CD9-854E-A254A360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578" y="2373467"/>
            <a:ext cx="7811911" cy="1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5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1D25B0-5AFB-40AE-825E-AB928F69C919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Dr. &amp; Mrs. Kenneth Gabriel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16C0C6-93D7-4F78-87B0-BE8371635039}"/>
              </a:ext>
            </a:extLst>
          </p:cNvPr>
          <p:cNvGrpSpPr/>
          <p:nvPr/>
        </p:nvGrpSpPr>
        <p:grpSpPr>
          <a:xfrm>
            <a:off x="2788356" y="1975556"/>
            <a:ext cx="6744304" cy="1772355"/>
            <a:chOff x="2788356" y="1975556"/>
            <a:chExt cx="6744304" cy="1772355"/>
          </a:xfrm>
        </p:grpSpPr>
        <p:pic>
          <p:nvPicPr>
            <p:cNvPr id="3" name="Picture 2" descr="A screenshot of text&#10;&#10;Description generated with very high confidence">
              <a:extLst>
                <a:ext uri="{FF2B5EF4-FFF2-40B4-BE49-F238E27FC236}">
                  <a16:creationId xmlns:a16="http://schemas.microsoft.com/office/drawing/2014/main" id="{420FDE3E-185E-4859-BEB4-36DA68F3CA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3" b="64938"/>
            <a:stretch/>
          </p:blipFill>
          <p:spPr>
            <a:xfrm>
              <a:off x="5091289" y="1975556"/>
              <a:ext cx="4441371" cy="1772355"/>
            </a:xfrm>
            <a:prstGeom prst="rect">
              <a:avLst/>
            </a:prstGeom>
          </p:spPr>
        </p:pic>
        <p:pic>
          <p:nvPicPr>
            <p:cNvPr id="7" name="Picture 6" descr="A screenshot of text&#10;&#10;Description generated with very high confidence">
              <a:extLst>
                <a:ext uri="{FF2B5EF4-FFF2-40B4-BE49-F238E27FC236}">
                  <a16:creationId xmlns:a16="http://schemas.microsoft.com/office/drawing/2014/main" id="{6D43C1F5-E2D9-4A96-875C-15D63542B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6" t="38025" r="59506" b="41399"/>
            <a:stretch/>
          </p:blipFill>
          <p:spPr>
            <a:xfrm>
              <a:off x="2788356" y="1975556"/>
              <a:ext cx="2302933" cy="1772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987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1D25B0-5AFB-40AE-825E-AB928F69C919}"/>
              </a:ext>
            </a:extLst>
          </p:cNvPr>
          <p:cNvSpPr txBox="1"/>
          <p:nvPr/>
        </p:nvSpPr>
        <p:spPr>
          <a:xfrm>
            <a:off x="1903444" y="4970605"/>
            <a:ext cx="8240553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&amp; Mrs. Tony Hashem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  <a:effectLst>
                <a:outerShdw dist="38100" dir="270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124" name="Picture 4" descr="Image result for hannoush jewelers">
            <a:extLst>
              <a:ext uri="{FF2B5EF4-FFF2-40B4-BE49-F238E27FC236}">
                <a16:creationId xmlns:a16="http://schemas.microsoft.com/office/drawing/2014/main" id="{06125056-51E0-4F6C-BF9D-A79F6F3984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3" b="28805"/>
          <a:stretch/>
        </p:blipFill>
        <p:spPr bwMode="auto">
          <a:xfrm>
            <a:off x="3612445" y="1887395"/>
            <a:ext cx="5012266" cy="218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95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FC47F-9E55-4192-939A-464FE722C9BC}"/>
              </a:ext>
            </a:extLst>
          </p:cNvPr>
          <p:cNvSpPr txBox="1"/>
          <p:nvPr/>
        </p:nvSpPr>
        <p:spPr>
          <a:xfrm>
            <a:off x="1524000" y="2825883"/>
            <a:ext cx="9065623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In Loving Memory of Jean El </a:t>
            </a:r>
            <a:r>
              <a:rPr kumimoji="0" lang="en-US" sz="60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Helou</a:t>
            </a: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His Son Tony El </a:t>
            </a:r>
            <a:r>
              <a:rPr kumimoji="0" lang="en-US" sz="60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Helou</a:t>
            </a: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and His Family </a:t>
            </a:r>
          </a:p>
        </p:txBody>
      </p:sp>
    </p:spTree>
    <p:extLst>
      <p:ext uri="{BB962C8B-B14F-4D97-AF65-F5344CB8AC3E}">
        <p14:creationId xmlns:p14="http://schemas.microsoft.com/office/powerpoint/2010/main" val="185569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cover/>
      </p:transition>
    </mc:Choice>
    <mc:Fallback xmlns="">
      <p:transition spd="slow" advTm="5000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37AA959-0A2F-4935-A64F-23928C465F64}"/>
              </a:ext>
            </a:extLst>
          </p:cNvPr>
          <p:cNvSpPr txBox="1"/>
          <p:nvPr/>
        </p:nvSpPr>
        <p:spPr>
          <a:xfrm>
            <a:off x="1115320" y="5159454"/>
            <a:ext cx="9811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latin typeface="Britannic Bold" panose="020B0604020202020204" pitchFamily="34" charset="0"/>
              </a:rPr>
              <a:t>In Honor of 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Mr. &amp; Mrs. Charles Daher &amp; Family</a:t>
            </a:r>
          </a:p>
        </p:txBody>
      </p:sp>
      <p:pic>
        <p:nvPicPr>
          <p:cNvPr id="3074" name="Picture 2" descr="Image result for Commonwealth Motors">
            <a:extLst>
              <a:ext uri="{FF2B5EF4-FFF2-40B4-BE49-F238E27FC236}">
                <a16:creationId xmlns:a16="http://schemas.microsoft.com/office/drawing/2014/main" id="{558A9130-7D27-4C3B-A213-7D914BA1C9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2"/>
          <a:stretch/>
        </p:blipFill>
        <p:spPr bwMode="auto">
          <a:xfrm>
            <a:off x="3384778" y="1698545"/>
            <a:ext cx="5553075" cy="34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07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FC47F-9E55-4192-939A-464FE722C9BC}"/>
              </a:ext>
            </a:extLst>
          </p:cNvPr>
          <p:cNvSpPr txBox="1"/>
          <p:nvPr/>
        </p:nvSpPr>
        <p:spPr>
          <a:xfrm>
            <a:off x="2692866" y="4840448"/>
            <a:ext cx="6593748" cy="120032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00B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and Community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00B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on their 44</a:t>
            </a:r>
            <a:r>
              <a:rPr kumimoji="0" lang="en-US" sz="3600" b="1" i="0" u="none" strike="noStrike" kern="1200" cap="none" spc="0" normalizeH="0" baseline="30000" noProof="0" dirty="0">
                <a:ln w="13462">
                  <a:solidFill>
                    <a:srgbClr val="00B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00B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3600" b="1" i="0" u="none" strike="noStrike" kern="1200" cap="none" spc="0" normalizeH="0" baseline="0" noProof="0" dirty="0" err="1">
                <a:ln w="13462">
                  <a:solidFill>
                    <a:srgbClr val="00B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3600" b="1" i="0" u="none" strike="noStrike" kern="1200" cap="none" spc="0" normalizeH="0" baseline="0" noProof="0" dirty="0">
              <a:ln w="13462">
                <a:solidFill>
                  <a:srgbClr val="00B050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</p:txBody>
      </p:sp>
      <p:pic>
        <p:nvPicPr>
          <p:cNvPr id="1026" name="Picture 2" descr="Image result for levant mediterranean foods">
            <a:extLst>
              <a:ext uri="{FF2B5EF4-FFF2-40B4-BE49-F238E27FC236}">
                <a16:creationId xmlns:a16="http://schemas.microsoft.com/office/drawing/2014/main" id="{8D008496-9F20-4691-9AD6-C2526487A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2382473"/>
            <a:ext cx="4932726" cy="186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75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FC47F-9E55-4192-939A-464FE722C9BC}"/>
              </a:ext>
            </a:extLst>
          </p:cNvPr>
          <p:cNvSpPr txBox="1"/>
          <p:nvPr/>
        </p:nvSpPr>
        <p:spPr>
          <a:xfrm>
            <a:off x="1175657" y="2094372"/>
            <a:ext cx="10032274" cy="2862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on their 44</a:t>
            </a:r>
            <a:r>
              <a:rPr kumimoji="0" lang="en-US" sz="6000" b="1" i="0" u="none" strike="noStrike" kern="1200" cap="none" spc="0" normalizeH="0" baseline="3000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60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60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Mr. &amp; Mrs. Tony Ata &amp; Family</a:t>
            </a:r>
          </a:p>
        </p:txBody>
      </p:sp>
    </p:spTree>
    <p:extLst>
      <p:ext uri="{BB962C8B-B14F-4D97-AF65-F5344CB8AC3E}">
        <p14:creationId xmlns:p14="http://schemas.microsoft.com/office/powerpoint/2010/main" val="113588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6E3063B-0284-4C59-B36E-1A6F3F45C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217" y="1840089"/>
            <a:ext cx="6400800" cy="426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6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circle/>
      </p:transition>
    </mc:Choice>
    <mc:Fallback xmlns="">
      <p:transition spd="slow" advTm="5000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D62A5-B938-4709-8AEF-F3CBC0182B7E}"/>
              </a:ext>
            </a:extLst>
          </p:cNvPr>
          <p:cNvSpPr txBox="1"/>
          <p:nvPr/>
        </p:nvSpPr>
        <p:spPr>
          <a:xfrm>
            <a:off x="1175657" y="2268544"/>
            <a:ext cx="9988731" cy="25853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and Community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on their 44</a:t>
            </a:r>
            <a:r>
              <a:rPr kumimoji="0" lang="en-US" sz="5400" b="1" i="0" u="none" strike="noStrike" kern="1200" cap="none" spc="0" normalizeH="0" baseline="3000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54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54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Richard &amp; Noreen </a:t>
            </a:r>
            <a:r>
              <a:rPr kumimoji="0" lang="en-US" sz="54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Mallen</a:t>
            </a: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002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FC47F-9E55-4192-939A-464FE722C9BC}"/>
              </a:ext>
            </a:extLst>
          </p:cNvPr>
          <p:cNvSpPr txBox="1"/>
          <p:nvPr/>
        </p:nvSpPr>
        <p:spPr>
          <a:xfrm>
            <a:off x="2692866" y="4840448"/>
            <a:ext cx="6593748" cy="1200329"/>
          </a:xfrm>
          <a:prstGeom prst="rect">
            <a:avLst/>
          </a:prstGeom>
          <a:solidFill>
            <a:srgbClr val="FFFF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92D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and Community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92D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on their 44</a:t>
            </a:r>
            <a:r>
              <a:rPr kumimoji="0" lang="en-US" sz="3600" b="1" i="0" u="none" strike="noStrike" kern="1200" cap="none" spc="0" normalizeH="0" baseline="30000" noProof="0" dirty="0">
                <a:ln w="13462">
                  <a:solidFill>
                    <a:srgbClr val="92D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3600" b="1" i="0" u="none" strike="noStrike" kern="1200" cap="none" spc="0" normalizeH="0" baseline="0" noProof="0" dirty="0">
                <a:ln w="13462">
                  <a:solidFill>
                    <a:srgbClr val="92D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3600" b="1" i="0" u="none" strike="noStrike" kern="1200" cap="none" spc="0" normalizeH="0" baseline="0" noProof="0" dirty="0" err="1">
                <a:ln w="13462">
                  <a:solidFill>
                    <a:srgbClr val="92D050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3600" b="1" i="0" u="none" strike="noStrike" kern="1200" cap="none" spc="0" normalizeH="0" baseline="0" noProof="0" dirty="0">
              <a:ln w="13462">
                <a:solidFill>
                  <a:srgbClr val="92D050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4BC1D0-CEAE-47FC-840A-6131AAC7B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030" y="2417063"/>
            <a:ext cx="2887824" cy="2024743"/>
          </a:xfrm>
          <a:prstGeom prst="rect">
            <a:avLst/>
          </a:prstGeom>
        </p:spPr>
      </p:pic>
      <p:pic>
        <p:nvPicPr>
          <p:cNvPr id="7" name="Picture 6" descr="A close up of graphics&#10;&#10;Description generated with high confidence">
            <a:extLst>
              <a:ext uri="{FF2B5EF4-FFF2-40B4-BE49-F238E27FC236}">
                <a16:creationId xmlns:a16="http://schemas.microsoft.com/office/drawing/2014/main" id="{AE3B1B82-2C77-4952-B25E-F1804D69B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158" y="2417934"/>
            <a:ext cx="2023872" cy="20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D62A5-B938-4709-8AEF-F3CBC0182B7E}"/>
              </a:ext>
            </a:extLst>
          </p:cNvPr>
          <p:cNvSpPr txBox="1"/>
          <p:nvPr/>
        </p:nvSpPr>
        <p:spPr>
          <a:xfrm>
            <a:off x="1704643" y="2468837"/>
            <a:ext cx="8782714" cy="23083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and Community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on their 44</a:t>
            </a:r>
            <a:r>
              <a:rPr kumimoji="0" lang="en-US" sz="4800" b="1" i="0" u="none" strike="noStrike" kern="1200" cap="none" spc="0" normalizeH="0" baseline="3000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48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48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Mr. &amp; Mrs. George </a:t>
            </a:r>
            <a:r>
              <a:rPr kumimoji="0" lang="en-US" sz="48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Mazraani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&amp; Family</a:t>
            </a:r>
          </a:p>
        </p:txBody>
      </p:sp>
    </p:spTree>
    <p:extLst>
      <p:ext uri="{BB962C8B-B14F-4D97-AF65-F5344CB8AC3E}">
        <p14:creationId xmlns:p14="http://schemas.microsoft.com/office/powerpoint/2010/main" val="2102790823"/>
      </p:ext>
    </p:extLst>
  </p:cSld>
  <p:clrMapOvr>
    <a:masterClrMapping/>
  </p:clrMapOvr>
  <p:transition spd="slow" advTm="5000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2050" name="Picture 2" descr="Image result for top line import methuen ma">
            <a:extLst>
              <a:ext uri="{FF2B5EF4-FFF2-40B4-BE49-F238E27FC236}">
                <a16:creationId xmlns:a16="http://schemas.microsoft.com/office/drawing/2014/main" id="{6366B333-2CC9-4406-805B-A55A48F09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25" y="2652713"/>
            <a:ext cx="9999677" cy="176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ECE5AD-40A6-40E8-93B9-870724FB5ACA}"/>
              </a:ext>
            </a:extLst>
          </p:cNvPr>
          <p:cNvSpPr txBox="1"/>
          <p:nvPr/>
        </p:nvSpPr>
        <p:spPr>
          <a:xfrm>
            <a:off x="3397541" y="4553883"/>
            <a:ext cx="5629013" cy="138499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Best Wishes to St Anthony Church and Community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on their 44</a:t>
            </a:r>
            <a:r>
              <a:rPr kumimoji="0" lang="en-US" sz="2800" b="0" i="0" u="none" strike="noStrike" kern="1200" cap="none" spc="0" normalizeH="0" baseline="3000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th</a:t>
            </a:r>
            <a:r>
              <a:rPr kumimoji="0" lang="en-US" sz="2800" b="0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 Annual </a:t>
            </a:r>
            <a:r>
              <a:rPr kumimoji="0" lang="en-US" sz="2800" b="0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Mahrajan</a:t>
            </a:r>
            <a:endParaRPr kumimoji="0" lang="en-US" sz="2800" b="0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Pierre Hayek </a:t>
            </a:r>
          </a:p>
        </p:txBody>
      </p:sp>
    </p:spTree>
    <p:extLst>
      <p:ext uri="{BB962C8B-B14F-4D97-AF65-F5344CB8AC3E}">
        <p14:creationId xmlns:p14="http://schemas.microsoft.com/office/powerpoint/2010/main" val="3772940155"/>
      </p:ext>
    </p:extLst>
  </p:cSld>
  <p:clrMapOvr>
    <a:masterClrMapping/>
  </p:clrMapOvr>
  <p:transition spd="slow" advTm="5000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FC47F-9E55-4192-939A-464FE722C9BC}"/>
              </a:ext>
            </a:extLst>
          </p:cNvPr>
          <p:cNvSpPr txBox="1"/>
          <p:nvPr/>
        </p:nvSpPr>
        <p:spPr>
          <a:xfrm>
            <a:off x="1628503" y="2638692"/>
            <a:ext cx="8691154" cy="23083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In Loving Memory of Roy </a:t>
            </a:r>
            <a:r>
              <a:rPr kumimoji="0" lang="en-US" sz="72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Bistany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srgbClr val="000000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C2BC80"/>
                </a:outerShdw>
              </a:effectLst>
              <a:uLnTx/>
              <a:uFillTx/>
              <a:latin typeface="Gloucester MT Extra Condensed" panose="020B0604020202020204" pitchFamily="18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C2BC80"/>
                  </a:outerShdw>
                </a:effectLst>
                <a:uLnTx/>
                <a:uFillTx/>
                <a:latin typeface="Gloucester MT Extra Condensed" panose="020B0604020202020204" pitchFamily="18" charset="0"/>
                <a:ea typeface="+mn-ea"/>
                <a:cs typeface="+mn-cs"/>
              </a:rPr>
              <a:t>By His Loving Family </a:t>
            </a:r>
          </a:p>
        </p:txBody>
      </p:sp>
    </p:spTree>
    <p:extLst>
      <p:ext uri="{BB962C8B-B14F-4D97-AF65-F5344CB8AC3E}">
        <p14:creationId xmlns:p14="http://schemas.microsoft.com/office/powerpoint/2010/main" val="1909216916"/>
      </p:ext>
    </p:extLst>
  </p:cSld>
  <p:clrMapOvr>
    <a:masterClrMapping/>
  </p:clrMapOvr>
  <p:transition spd="slow" advTm="5000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A6CA30C-6647-4F30-B662-6714CE9B4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243" y="1820411"/>
            <a:ext cx="8531604" cy="43958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ctr" rotWithShape="0">
              <a:srgbClr val="000000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C0C0C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5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5000">
        <p:circle/>
      </p:transition>
    </mc:Choice>
    <mc:Fallback xmlns="">
      <p:transition spd="slow" advTm="5000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A0C2C2-9869-445A-AAF1-5296DE1EA1F0}"/>
              </a:ext>
            </a:extLst>
          </p:cNvPr>
          <p:cNvSpPr txBox="1"/>
          <p:nvPr/>
        </p:nvSpPr>
        <p:spPr>
          <a:xfrm>
            <a:off x="1875745" y="1889376"/>
            <a:ext cx="8440510" cy="406680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699B23FC-C79B-419F-AA88-17543905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47" y="2149262"/>
            <a:ext cx="6499016" cy="127973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FA35854-5860-454D-B77C-E8BE01A61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114" y="4194495"/>
            <a:ext cx="6780703" cy="13127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9CF23F-3FF7-4DD0-9580-671932D5B8C5}"/>
              </a:ext>
            </a:extLst>
          </p:cNvPr>
          <p:cNvSpPr txBox="1"/>
          <p:nvPr/>
        </p:nvSpPr>
        <p:spPr>
          <a:xfrm>
            <a:off x="4720248" y="3518483"/>
            <a:ext cx="2427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Ibrahim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Geha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42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5000">
        <p:circle/>
      </p:transition>
    </mc:Choice>
    <mc:Fallback xmlns="">
      <p:transition spd="slow" advTm="5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37AA959-0A2F-4935-A64F-23928C465F64}"/>
              </a:ext>
            </a:extLst>
          </p:cNvPr>
          <p:cNvSpPr txBox="1"/>
          <p:nvPr/>
        </p:nvSpPr>
        <p:spPr>
          <a:xfrm>
            <a:off x="1105989" y="4984909"/>
            <a:ext cx="9811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latin typeface="Britannic Bold" panose="020B0604020202020204" pitchFamily="34" charset="0"/>
              </a:rPr>
              <a:t>In Honor of 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Mr. &amp; Mrs. Charles Daher &amp; Family</a:t>
            </a:r>
          </a:p>
        </p:txBody>
      </p:sp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F503168A-924D-4E9D-96AA-25E86E7A1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061" y="1971743"/>
            <a:ext cx="6831875" cy="269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8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75B1D-3417-41D6-9B77-AEEF8CDCC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028" name="Picture 4" descr="Image result for Bank of America">
            <a:extLst>
              <a:ext uri="{FF2B5EF4-FFF2-40B4-BE49-F238E27FC236}">
                <a16:creationId xmlns:a16="http://schemas.microsoft.com/office/drawing/2014/main" id="{092526D5-53D5-4C01-88E1-3C98F4F13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8" y="1863142"/>
            <a:ext cx="8011883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233911"/>
      </p:ext>
    </p:extLst>
  </p:cSld>
  <p:clrMapOvr>
    <a:masterClrMapping/>
  </p:clrMapOvr>
  <p:transition spd="slow" advTm="5000">
    <p:circl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84ABE-8FB7-486E-97BF-24E8F693C328}"/>
              </a:ext>
            </a:extLst>
          </p:cNvPr>
          <p:cNvSpPr txBox="1"/>
          <p:nvPr/>
        </p:nvSpPr>
        <p:spPr>
          <a:xfrm>
            <a:off x="6222123" y="1348270"/>
            <a:ext cx="4130566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Loving Memory of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Mr. &amp; Mrs. 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Khalil Shakir Azzi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Victor C. Azzi</a:t>
            </a:r>
          </a:p>
        </p:txBody>
      </p:sp>
      <p:pic>
        <p:nvPicPr>
          <p:cNvPr id="4098" name="Picture 2" descr="Image result for shadi restaurant north andover">
            <a:extLst>
              <a:ext uri="{FF2B5EF4-FFF2-40B4-BE49-F238E27FC236}">
                <a16:creationId xmlns:a16="http://schemas.microsoft.com/office/drawing/2014/main" id="{694AEE58-6B92-45D9-A426-791BE455F2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80"/>
          <a:stretch/>
        </p:blipFill>
        <p:spPr bwMode="auto">
          <a:xfrm>
            <a:off x="1647039" y="1895911"/>
            <a:ext cx="4200088" cy="310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587681"/>
      </p:ext>
    </p:extLst>
  </p:cSld>
  <p:clrMapOvr>
    <a:masterClrMapping/>
  </p:clrMapOvr>
  <p:transition spd="med" advClick="0" advTm="5000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5EE40-F25C-43B9-BEEC-8161302AF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731" y="1785018"/>
            <a:ext cx="4180490" cy="33440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D872A1-5C07-4F59-9E75-413D3E18490E}"/>
              </a:ext>
            </a:extLst>
          </p:cNvPr>
          <p:cNvSpPr txBox="1"/>
          <p:nvPr/>
        </p:nvSpPr>
        <p:spPr>
          <a:xfrm>
            <a:off x="6096000" y="1277207"/>
            <a:ext cx="4476925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 Of Us At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Home Inspection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Wish St. Anthony’s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Successful Mahrajan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 Christopher George</a:t>
            </a:r>
          </a:p>
        </p:txBody>
      </p:sp>
    </p:spTree>
    <p:extLst>
      <p:ext uri="{BB962C8B-B14F-4D97-AF65-F5344CB8AC3E}">
        <p14:creationId xmlns:p14="http://schemas.microsoft.com/office/powerpoint/2010/main" val="137875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58CC69-4E69-4D22-880C-3CDEA264D9A4}"/>
              </a:ext>
            </a:extLst>
          </p:cNvPr>
          <p:cNvSpPr txBox="1"/>
          <p:nvPr/>
        </p:nvSpPr>
        <p:spPr>
          <a:xfrm>
            <a:off x="1501629" y="1418896"/>
            <a:ext cx="4273804" cy="381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Loving Memory of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George, Gloria Colizzi and Carole Catteau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COLIZZI MEMORIALS, INC.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20E040A-275C-4FD7-BB9A-8D8A8D53B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614" y="1992336"/>
            <a:ext cx="4348655" cy="28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5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58CC69-4E69-4D22-880C-3CDEA264D9A4}"/>
              </a:ext>
            </a:extLst>
          </p:cNvPr>
          <p:cNvSpPr txBox="1"/>
          <p:nvPr/>
        </p:nvSpPr>
        <p:spPr>
          <a:xfrm>
            <a:off x="6253223" y="1214493"/>
            <a:ext cx="426999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Honor of Our Parents and Family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Jihad &amp; Hilda Rizkallah</a:t>
            </a:r>
          </a:p>
        </p:txBody>
      </p:sp>
      <p:pic>
        <p:nvPicPr>
          <p:cNvPr id="4" name="Picture 3" descr="A close up of food&#10;&#10;Description generated with very high confidence">
            <a:extLst>
              <a:ext uri="{FF2B5EF4-FFF2-40B4-BE49-F238E27FC236}">
                <a16:creationId xmlns:a16="http://schemas.microsoft.com/office/drawing/2014/main" id="{E87E5303-415C-4279-BB67-C695BA271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" y="1524987"/>
            <a:ext cx="4009697" cy="31320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7711A9-AB0E-45D1-8457-55D991802BC8}"/>
              </a:ext>
            </a:extLst>
          </p:cNvPr>
          <p:cNvSpPr txBox="1"/>
          <p:nvPr/>
        </p:nvSpPr>
        <p:spPr>
          <a:xfrm>
            <a:off x="1802786" y="4768711"/>
            <a:ext cx="3741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9525">
                  <a:solidFill>
                    <a:srgbClr val="70AD47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Maya Gourmet </a:t>
            </a:r>
          </a:p>
        </p:txBody>
      </p:sp>
    </p:spTree>
    <p:extLst>
      <p:ext uri="{BB962C8B-B14F-4D97-AF65-F5344CB8AC3E}">
        <p14:creationId xmlns:p14="http://schemas.microsoft.com/office/powerpoint/2010/main" val="78520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BB0C4F-58F2-488F-AA40-8E961B2BF5B8}"/>
              </a:ext>
            </a:extLst>
          </p:cNvPr>
          <p:cNvSpPr txBox="1"/>
          <p:nvPr/>
        </p:nvSpPr>
        <p:spPr>
          <a:xfrm>
            <a:off x="1612424" y="1382284"/>
            <a:ext cx="42671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Loving Memory of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Assad &amp; Katoom Nassif, Edward &amp; Emma Nassif,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Mary, Margaret, Betty, Doris Nassif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Alice &amp; James Elias, &amp; Lorraine Saba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Kathy Nassif</a:t>
            </a:r>
          </a:p>
        </p:txBody>
      </p:sp>
      <p:pic>
        <p:nvPicPr>
          <p:cNvPr id="1026" name="Picture 2" descr="Image result for nazarian jewelers">
            <a:extLst>
              <a:ext uri="{FF2B5EF4-FFF2-40B4-BE49-F238E27FC236}">
                <a16:creationId xmlns:a16="http://schemas.microsoft.com/office/drawing/2014/main" id="{AD32D4A9-0BEA-4C39-9BEF-F6910412EC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/>
          <a:stretch/>
        </p:blipFill>
        <p:spPr bwMode="auto">
          <a:xfrm>
            <a:off x="6312378" y="1597728"/>
            <a:ext cx="4148694" cy="366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66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may contain: text">
            <a:extLst>
              <a:ext uri="{FF2B5EF4-FFF2-40B4-BE49-F238E27FC236}">
                <a16:creationId xmlns:a16="http://schemas.microsoft.com/office/drawing/2014/main" id="{50CCCD2A-94BC-4CA2-B0A2-CA86C5591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" t="6021" b="6112"/>
          <a:stretch/>
        </p:blipFill>
        <p:spPr bwMode="auto">
          <a:xfrm>
            <a:off x="2729204" y="1567542"/>
            <a:ext cx="2099388" cy="19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AF77FB-5934-4CC2-A3FC-865C5161BF16}"/>
              </a:ext>
            </a:extLst>
          </p:cNvPr>
          <p:cNvSpPr txBox="1"/>
          <p:nvPr/>
        </p:nvSpPr>
        <p:spPr>
          <a:xfrm>
            <a:off x="1627121" y="3425533"/>
            <a:ext cx="4303553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Elie, Rosa &amp; Michael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Najem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Proudly Support St Anthony Church and Mahrajan</a:t>
            </a:r>
          </a:p>
        </p:txBody>
      </p:sp>
      <p:pic>
        <p:nvPicPr>
          <p:cNvPr id="2052" name="Picture 4" descr="Image result for Phoenician Restaurant">
            <a:extLst>
              <a:ext uri="{FF2B5EF4-FFF2-40B4-BE49-F238E27FC236}">
                <a16:creationId xmlns:a16="http://schemas.microsoft.com/office/drawing/2014/main" id="{4B08C656-543C-410A-A5FC-A73343F27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926" y="1954665"/>
            <a:ext cx="3951215" cy="310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0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4">
            <a:extLst>
              <a:ext uri="{FF2B5EF4-FFF2-40B4-BE49-F238E27FC236}">
                <a16:creationId xmlns:a16="http://schemas.microsoft.com/office/drawing/2014/main" id="{99723CF4-75F3-401B-A821-B9E1769769A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99224" y="1774031"/>
            <a:ext cx="4080792" cy="335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18034">
                  <a:solidFill>
                    <a:srgbClr val="0C0C0C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EXPRESS</a:t>
            </a:r>
            <a:r>
              <a:rPr kumimoji="0" lang="en-US" sz="3600" b="1" i="0" u="none" strike="noStrike" kern="10" cap="none" spc="0" normalizeH="0" baseline="0" noProof="0" dirty="0">
                <a:ln w="18034">
                  <a:solidFill>
                    <a:srgbClr val="0C0C0C"/>
                  </a:solidFill>
                  <a:round/>
                  <a:headEnd/>
                  <a:tailEnd/>
                </a:ln>
                <a:solidFill>
                  <a:srgbClr val="70AD47">
                    <a:lumMod val="50000"/>
                  </a:srgbClr>
                </a:solidFill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>
                <a:ln w="18034">
                  <a:solidFill>
                    <a:srgbClr val="0C0C0C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MOTORS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72A849-4355-4658-8F3B-AC853D61C8FB}"/>
              </a:ext>
            </a:extLst>
          </p:cNvPr>
          <p:cNvSpPr/>
          <p:nvPr/>
        </p:nvSpPr>
        <p:spPr>
          <a:xfrm>
            <a:off x="1699224" y="4225190"/>
            <a:ext cx="4080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117 Winter Street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Haverhill, MA 01830 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978-891-5518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4BB9776B-EAE2-4014-B348-02D36D30A7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" t="8351" r="5665" b="2843"/>
          <a:stretch/>
        </p:blipFill>
        <p:spPr>
          <a:xfrm>
            <a:off x="6316824" y="1774030"/>
            <a:ext cx="4012164" cy="222880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97F58A6-0FBD-4C78-9664-B43025500A9C}"/>
              </a:ext>
            </a:extLst>
          </p:cNvPr>
          <p:cNvSpPr/>
          <p:nvPr/>
        </p:nvSpPr>
        <p:spPr>
          <a:xfrm>
            <a:off x="6411984" y="4102078"/>
            <a:ext cx="408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Dr. &amp; Mrs. Raouf Sayegh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Proudly Support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St Anthony Church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62904A-1C0C-43AB-840B-A47614D75667}"/>
              </a:ext>
            </a:extLst>
          </p:cNvPr>
          <p:cNvSpPr/>
          <p:nvPr/>
        </p:nvSpPr>
        <p:spPr>
          <a:xfrm>
            <a:off x="2183363" y="3003997"/>
            <a:ext cx="3284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FOREIGN and DOMESTIC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SALES AND SERVICE</a:t>
            </a:r>
          </a:p>
        </p:txBody>
      </p:sp>
    </p:spTree>
    <p:extLst>
      <p:ext uri="{BB962C8B-B14F-4D97-AF65-F5344CB8AC3E}">
        <p14:creationId xmlns:p14="http://schemas.microsoft.com/office/powerpoint/2010/main" val="27953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hannoush">
            <a:extLst>
              <a:ext uri="{FF2B5EF4-FFF2-40B4-BE49-F238E27FC236}">
                <a16:creationId xmlns:a16="http://schemas.microsoft.com/office/drawing/2014/main" id="{A31679C9-01F2-4595-A4A8-6C0C905C9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29" y="1524001"/>
            <a:ext cx="2556587" cy="256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B94AEE-1C75-4C2F-B0B1-A84DE9195B52}"/>
              </a:ext>
            </a:extLst>
          </p:cNvPr>
          <p:cNvSpPr/>
          <p:nvPr/>
        </p:nvSpPr>
        <p:spPr>
          <a:xfrm>
            <a:off x="1576873" y="4133670"/>
            <a:ext cx="4320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Mr. George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Deglaoui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Proudly Support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St Anthony Church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48" name="Picture 4" descr="Image result for united gas">
            <a:extLst>
              <a:ext uri="{FF2B5EF4-FFF2-40B4-BE49-F238E27FC236}">
                <a16:creationId xmlns:a16="http://schemas.microsoft.com/office/drawing/2014/main" id="{B08938F4-657C-49E2-9BEF-E735FDC83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578" y="1524002"/>
            <a:ext cx="3943437" cy="177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04E7916-F28E-46E3-BB51-AA79BE71B345}"/>
              </a:ext>
            </a:extLst>
          </p:cNvPr>
          <p:cNvSpPr/>
          <p:nvPr/>
        </p:nvSpPr>
        <p:spPr>
          <a:xfrm>
            <a:off x="6096001" y="3799509"/>
            <a:ext cx="44533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Bassil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Brothers C. Store INC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Proudly Support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St Anthony Church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&amp; The Annual Mahrajan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1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51F5046-1DCD-410D-B73D-63B1A906C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478" y="1419841"/>
            <a:ext cx="4152122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Joseph and Yvonne Ellis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Mr. &amp; Mrs. Roy Rossi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025FEE9B-1FDC-4ABE-86B2-A4B9E6D9C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2" y="3503288"/>
            <a:ext cx="4228129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 My Parents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Edmond &amp; May El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Hachem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Their Daughter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Nazha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&amp; Family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29" name="Picture 5" descr="Image result for cataudella funeral home">
            <a:extLst>
              <a:ext uri="{FF2B5EF4-FFF2-40B4-BE49-F238E27FC236}">
                <a16:creationId xmlns:a16="http://schemas.microsoft.com/office/drawing/2014/main" id="{A2ABA0D4-24AA-45B6-A2F7-4B8F0D8FB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488" y="1524000"/>
            <a:ext cx="303671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A4BB0B-E00B-489F-A872-D0EA23AE7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479" y="3552273"/>
            <a:ext cx="3853542" cy="182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4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37AA959-0A2F-4935-A64F-23928C465F64}"/>
              </a:ext>
            </a:extLst>
          </p:cNvPr>
          <p:cNvSpPr txBox="1"/>
          <p:nvPr/>
        </p:nvSpPr>
        <p:spPr>
          <a:xfrm>
            <a:off x="3666308" y="2854961"/>
            <a:ext cx="65401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latin typeface="Britannic Bold" panose="020B0604020202020204" pitchFamily="34" charset="0"/>
              </a:rPr>
              <a:t>Consulate of Lebanon</a:t>
            </a:r>
          </a:p>
          <a:p>
            <a:pPr algn="ctr"/>
            <a:r>
              <a:rPr lang="en-US" sz="2400" dirty="0">
                <a:latin typeface="Britannic Bold" panose="020B0604020202020204" pitchFamily="34" charset="0"/>
              </a:rPr>
              <a:t>366 N Main St, Andover, MA 01810</a:t>
            </a:r>
          </a:p>
          <a:p>
            <a:pPr algn="ctr"/>
            <a:endParaRPr lang="en-US" sz="2400" dirty="0">
              <a:latin typeface="Britannic Bold" panose="020B0604020202020204" pitchFamily="34" charset="0"/>
            </a:endParaRP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Honorary Consul</a:t>
            </a:r>
          </a:p>
          <a:p>
            <a:pPr algn="ctr"/>
            <a:r>
              <a:rPr lang="en-US" sz="3600" dirty="0">
                <a:latin typeface="Britannic Bold" panose="020B0604020202020204" pitchFamily="34" charset="0"/>
              </a:rPr>
              <a:t> Mr. Ibrahim Hanna</a:t>
            </a:r>
          </a:p>
        </p:txBody>
      </p:sp>
      <p:pic>
        <p:nvPicPr>
          <p:cNvPr id="4" name="Picture 3" descr="A group of people posing for the camera&#10;&#10;Description generated with very high confidence">
            <a:extLst>
              <a:ext uri="{FF2B5EF4-FFF2-40B4-BE49-F238E27FC236}">
                <a16:creationId xmlns:a16="http://schemas.microsoft.com/office/drawing/2014/main" id="{ADA11C6E-9D06-4408-841F-2C6CCE16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47" y="1017036"/>
            <a:ext cx="2527271" cy="557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>
            <a:extLst>
              <a:ext uri="{FF2B5EF4-FFF2-40B4-BE49-F238E27FC236}">
                <a16:creationId xmlns:a16="http://schemas.microsoft.com/office/drawing/2014/main" id="{46383912-5CA0-411F-BADF-7780A6EE9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469" y="3429000"/>
            <a:ext cx="4152122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Mr. &amp; Mrs. Kenneth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Naffah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 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Victor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Azzi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1345C240-8E2A-4810-A216-4A9E03559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411" y="1476023"/>
            <a:ext cx="4152122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Mr. &amp; Mrs. Elias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Naffah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 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Victor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Azzi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D46B138F-5AE1-4785-A854-2F7A499CF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67" y="1603022"/>
            <a:ext cx="4064444" cy="173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Riverside Garage Inc">
            <a:extLst>
              <a:ext uri="{FF2B5EF4-FFF2-40B4-BE49-F238E27FC236}">
                <a16:creationId xmlns:a16="http://schemas.microsoft.com/office/drawing/2014/main" id="{B3F71908-BAF3-4F74-AD48-58DBFEEB0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4515556" cy="132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2">
            <a:extLst>
              <a:ext uri="{FF2B5EF4-FFF2-40B4-BE49-F238E27FC236}">
                <a16:creationId xmlns:a16="http://schemas.microsoft.com/office/drawing/2014/main" id="{B3AFE13F-0276-44E5-A09A-B7E5FC3BB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7717" y="4627915"/>
            <a:ext cx="4152122" cy="60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Mr. &amp; Mrs. Peter Sarkis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65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025FEE9B-1FDC-4ABE-86B2-A4B9E6D9C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0827" y="1601630"/>
            <a:ext cx="4228129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Honor of the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Khoder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Family and All They Do for Everyone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Roanld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Bertheim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Northern Process Servers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259207-4765-46C1-B851-6929739CEA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1" b="26498"/>
          <a:stretch/>
        </p:blipFill>
        <p:spPr>
          <a:xfrm>
            <a:off x="7081936" y="1593139"/>
            <a:ext cx="2939142" cy="128762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ext Box 2">
            <a:extLst>
              <a:ext uri="{FF2B5EF4-FFF2-40B4-BE49-F238E27FC236}">
                <a16:creationId xmlns:a16="http://schemas.microsoft.com/office/drawing/2014/main" id="{7F933442-B1A5-4287-B9D1-CC8C2898A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5446" y="2880764"/>
            <a:ext cx="4152122" cy="5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Amal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Azzi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&amp; Family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BEF6489-75E2-48AA-945D-F2557CDDE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477" y="3497783"/>
            <a:ext cx="3750906" cy="1824491"/>
          </a:xfrm>
          <a:prstGeom prst="rect">
            <a:avLst/>
          </a:prstGeom>
        </p:spPr>
      </p:pic>
      <p:sp>
        <p:nvSpPr>
          <p:cNvPr id="11" name="Text Box 1">
            <a:extLst>
              <a:ext uri="{FF2B5EF4-FFF2-40B4-BE49-F238E27FC236}">
                <a16:creationId xmlns:a16="http://schemas.microsoft.com/office/drawing/2014/main" id="{F5896EF5-18FF-4F74-8551-713A9CCA1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878" y="3614772"/>
            <a:ext cx="4351175" cy="173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Scot E. Gabriel, Attorney at Law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Gabriel Realty Group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978-683-5511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369 Merrimack Street  Methuen, MA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gabriellawoffice@aol.com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14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2">
            <a:extLst>
              <a:ext uri="{FF2B5EF4-FFF2-40B4-BE49-F238E27FC236}">
                <a16:creationId xmlns:a16="http://schemas.microsoft.com/office/drawing/2014/main" id="{0AC6A086-2177-44DC-913E-75A68AAD3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1742" y="1485354"/>
            <a:ext cx="4152122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Antoine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Abou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Ezzi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Sonia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Abou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Ezzi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FC284432-AF8A-40E6-9AFC-7CBAC9452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8136" y="3429000"/>
            <a:ext cx="4152122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Bomar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Kramer</a:t>
            </a:r>
            <a:endParaRPr kumimoji="0" lang="en-US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Barbara Kramer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4" name="Picture 13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5C8C576A-A10C-423F-AF13-FFE79C4AD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717" y="1567543"/>
            <a:ext cx="3396343" cy="1861457"/>
          </a:xfrm>
          <a:prstGeom prst="rect">
            <a:avLst/>
          </a:prstGeom>
        </p:spPr>
      </p:pic>
      <p:pic>
        <p:nvPicPr>
          <p:cNvPr id="16" name="Picture 15" descr="A close up of an animal&#10;&#10;Description generated with very high confidence">
            <a:extLst>
              <a:ext uri="{FF2B5EF4-FFF2-40B4-BE49-F238E27FC236}">
                <a16:creationId xmlns:a16="http://schemas.microsoft.com/office/drawing/2014/main" id="{86E10094-E47A-4A13-BA99-F12C9B27D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2607" y="2642645"/>
            <a:ext cx="1830393" cy="362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7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2">
            <a:extLst>
              <a:ext uri="{FF2B5EF4-FFF2-40B4-BE49-F238E27FC236}">
                <a16:creationId xmlns:a16="http://schemas.microsoft.com/office/drawing/2014/main" id="{0AC6A086-2177-44DC-913E-75A68AAD3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1742" y="1485355"/>
            <a:ext cx="4152122" cy="19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Rizkallah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&amp; Georgette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Akiki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William &amp; Jane Nichols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Calvin &amp; Agnes Tompkins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Robert Nichols &amp; Hiam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Keirouz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 Gretchen A </a:t>
            </a:r>
            <a:r>
              <a:rPr kumimoji="0" lang="en-US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Akiki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C9A09822-39B2-48B1-AB64-C881D5F1D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503877"/>
            <a:ext cx="4540898" cy="19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Hassey’s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Market Place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Amine &amp; Laure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Bourouphael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And Their Families 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6119EF77-AEE6-4426-8733-5F2DB9B21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5527" y="1485354"/>
            <a:ext cx="4369836" cy="19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Loving Memory of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Deceased Members of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George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Beshara’s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Family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By Mabel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Beshara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098" name="Picture 2" descr="ii_jkl6hjrj0_16519c17e5898752">
            <a:extLst>
              <a:ext uri="{FF2B5EF4-FFF2-40B4-BE49-F238E27FC236}">
                <a16:creationId xmlns:a16="http://schemas.microsoft.com/office/drawing/2014/main" id="{CE9962F2-C03B-49F1-B466-5A2AD28E3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661" y="3569192"/>
            <a:ext cx="4152123" cy="164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58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>
            <a:extLst>
              <a:ext uri="{FF2B5EF4-FFF2-40B4-BE49-F238E27FC236}">
                <a16:creationId xmlns:a16="http://schemas.microsoft.com/office/drawing/2014/main" id="{6119EF77-AEE6-4426-8733-5F2DB9B21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125" y="1485354"/>
            <a:ext cx="4369836" cy="19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Mr. &amp; Mrs.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George Ramey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Proudly Support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St Anthony Annual </a:t>
            </a:r>
            <a:r>
              <a:rPr lang="en-US" altLang="en-US" sz="28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Mahrajan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50" name="Picture 2" descr="Image result for Cia Pizza in NAshua NH">
            <a:extLst>
              <a:ext uri="{FF2B5EF4-FFF2-40B4-BE49-F238E27FC236}">
                <a16:creationId xmlns:a16="http://schemas.microsoft.com/office/drawing/2014/main" id="{E350B8ED-BDE7-480C-A868-7EA6021E5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5" b="28383"/>
          <a:stretch/>
        </p:blipFill>
        <p:spPr bwMode="auto">
          <a:xfrm>
            <a:off x="7295992" y="1624769"/>
            <a:ext cx="2143125" cy="131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F6E238C-42BF-48EA-9B17-17BA25D41110}"/>
              </a:ext>
            </a:extLst>
          </p:cNvPr>
          <p:cNvSpPr/>
          <p:nvPr/>
        </p:nvSpPr>
        <p:spPr>
          <a:xfrm>
            <a:off x="6750832" y="2997853"/>
            <a:ext cx="3372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rgbClr val="FFFFFF"/>
                </a:solidFill>
                <a:latin typeface="Calibri" panose="020F0502020204030204" pitchFamily="34" charset="0"/>
              </a:rPr>
              <a:t>Mr. &amp; Mrs. Jamil Kamari &amp; Family</a:t>
            </a:r>
            <a:endParaRPr lang="en-US" dirty="0"/>
          </a:p>
        </p:txBody>
      </p:sp>
      <p:pic>
        <p:nvPicPr>
          <p:cNvPr id="2052" name="Picture 4" descr="Related image">
            <a:extLst>
              <a:ext uri="{FF2B5EF4-FFF2-40B4-BE49-F238E27FC236}">
                <a16:creationId xmlns:a16="http://schemas.microsoft.com/office/drawing/2014/main" id="{17A48ED6-1A34-4621-90BE-F5FB4AEA54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5" r="30212"/>
          <a:stretch/>
        </p:blipFill>
        <p:spPr bwMode="auto">
          <a:xfrm>
            <a:off x="2002972" y="3560484"/>
            <a:ext cx="3605348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E1C8F2-128B-4786-B45E-DEF27FDF6C44}"/>
              </a:ext>
            </a:extLst>
          </p:cNvPr>
          <p:cNvSpPr/>
          <p:nvPr/>
        </p:nvSpPr>
        <p:spPr>
          <a:xfrm>
            <a:off x="2119254" y="4983720"/>
            <a:ext cx="3497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rgbClr val="FFFFFF"/>
                </a:solidFill>
                <a:latin typeface="Calibri" panose="020F0502020204030204" pitchFamily="34" charset="0"/>
              </a:rPr>
              <a:t>Mr. &amp; Mrs. Robert </a:t>
            </a:r>
            <a:r>
              <a:rPr lang="en-US" altLang="en-US" b="1" dirty="0" err="1">
                <a:solidFill>
                  <a:srgbClr val="FFFFFF"/>
                </a:solidFill>
                <a:latin typeface="Calibri" panose="020F0502020204030204" pitchFamily="34" charset="0"/>
              </a:rPr>
              <a:t>Haykal</a:t>
            </a:r>
            <a:r>
              <a:rPr lang="en-US" altLang="en-US" b="1" dirty="0">
                <a:solidFill>
                  <a:srgbClr val="FFFFFF"/>
                </a:solidFill>
                <a:latin typeface="Calibri" panose="020F0502020204030204" pitchFamily="34" charset="0"/>
              </a:rPr>
              <a:t> &amp; Family</a:t>
            </a:r>
            <a:endParaRPr lang="en-US" dirty="0"/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82EEC2FF-B276-4229-B94E-7287FAC3A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560484"/>
            <a:ext cx="4369836" cy="19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Gratitude to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Our Volunteers, Benefactors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And their families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26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A16A95-1AAB-4795-AEFC-0DB5760045C6}"/>
              </a:ext>
            </a:extLst>
          </p:cNvPr>
          <p:cNvSpPr txBox="1"/>
          <p:nvPr/>
        </p:nvSpPr>
        <p:spPr>
          <a:xfrm>
            <a:off x="1715616" y="4594579"/>
            <a:ext cx="8428382" cy="154038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026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Honorary Consul of Lebanon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Ibrahim Hanna &amp; Family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46" name="Picture 2" descr="Image result for cedars mediterranean foods">
            <a:extLst>
              <a:ext uri="{FF2B5EF4-FFF2-40B4-BE49-F238E27FC236}">
                <a16:creationId xmlns:a16="http://schemas.microsoft.com/office/drawing/2014/main" id="{AEF18EE8-E6D9-4F05-874D-E74D01BEC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489" y="1354666"/>
            <a:ext cx="5655733" cy="291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64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In Honor">
            <a:extLst>
              <a:ext uri="{FF2B5EF4-FFF2-40B4-BE49-F238E27FC236}">
                <a16:creationId xmlns:a16="http://schemas.microsoft.com/office/drawing/2014/main" id="{C8342557-BD19-4637-BEC6-DB60BC77F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594" y="1111398"/>
            <a:ext cx="5246704" cy="30983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2E5D45-209B-4FB5-8FCB-7CB1DF043CCB}"/>
              </a:ext>
            </a:extLst>
          </p:cNvPr>
          <p:cNvSpPr/>
          <p:nvPr/>
        </p:nvSpPr>
        <p:spPr>
          <a:xfrm>
            <a:off x="1509202" y="4209704"/>
            <a:ext cx="88835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ush Script MT" panose="03060802040406070304" pitchFamily="66" charset="0"/>
              </a:rPr>
              <a:t>Dr. Pierre, Jennifer, </a:t>
            </a:r>
          </a:p>
          <a:p>
            <a:pPr algn="ctr"/>
            <a:r>
              <a:rPr lang="en-US" sz="6600" b="1" dirty="0">
                <a:ln w="13462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ush Script MT" panose="03060802040406070304" pitchFamily="66" charset="0"/>
              </a:rPr>
              <a:t>Christian and Alex </a:t>
            </a:r>
            <a:r>
              <a:rPr lang="en-US" sz="6600" b="1" dirty="0" err="1">
                <a:ln w="13462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ush Script MT" panose="03060802040406070304" pitchFamily="66" charset="0"/>
              </a:rPr>
              <a:t>Abou-Ezzi</a:t>
            </a:r>
            <a:endParaRPr lang="en-US" sz="3600" b="1" dirty="0">
              <a:ln w="13462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71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2E5D45-209B-4FB5-8FCB-7CB1DF043CCB}"/>
              </a:ext>
            </a:extLst>
          </p:cNvPr>
          <p:cNvSpPr/>
          <p:nvPr/>
        </p:nvSpPr>
        <p:spPr>
          <a:xfrm>
            <a:off x="1861351" y="4669270"/>
            <a:ext cx="84692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BY Dr. Pierre, Jennifer,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Christian and Alex </a:t>
            </a:r>
            <a:r>
              <a:rPr kumimoji="0" lang="en-US" sz="4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Abou-Ezzi</a:t>
            </a:r>
            <a:endParaRPr kumimoji="0" lang="en-US" sz="24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F2FA201-27A9-44FE-9281-4CFBD5F06966}"/>
              </a:ext>
            </a:extLst>
          </p:cNvPr>
          <p:cNvGrpSpPr/>
          <p:nvPr/>
        </p:nvGrpSpPr>
        <p:grpSpPr>
          <a:xfrm>
            <a:off x="3701989" y="1491820"/>
            <a:ext cx="4927106" cy="2769462"/>
            <a:chOff x="3701989" y="1491820"/>
            <a:chExt cx="4927106" cy="2769462"/>
          </a:xfrm>
        </p:grpSpPr>
        <p:pic>
          <p:nvPicPr>
            <p:cNvPr id="1026" name="Picture 2" descr="Image result for in loving memory">
              <a:extLst>
                <a:ext uri="{FF2B5EF4-FFF2-40B4-BE49-F238E27FC236}">
                  <a16:creationId xmlns:a16="http://schemas.microsoft.com/office/drawing/2014/main" id="{E1005530-CD0F-469A-86A1-11CD14FCD7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404"/>
            <a:stretch/>
          </p:blipFill>
          <p:spPr bwMode="auto">
            <a:xfrm>
              <a:off x="3701989" y="1491820"/>
              <a:ext cx="4927106" cy="2769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9AF1D7D-F43B-4838-A765-0A6E3D8C4F0B}"/>
                </a:ext>
              </a:extLst>
            </p:cNvPr>
            <p:cNvSpPr/>
            <p:nvPr/>
          </p:nvSpPr>
          <p:spPr>
            <a:xfrm>
              <a:off x="5033639" y="2876551"/>
              <a:ext cx="35954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1" u="none" strike="noStrike" kern="1200" cap="none" spc="0" normalizeH="0" baseline="0" noProof="0" dirty="0">
                  <a:ln w="13462">
                    <a:solidFill>
                      <a:srgbClr val="ED3A27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700000" algn="bl" rotWithShape="0">
                      <a:srgbClr val="7BA79D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Daoud </a:t>
              </a:r>
              <a:r>
                <a:rPr kumimoji="0" lang="en-US" sz="3600" b="1" i="1" u="none" strike="noStrike" kern="1200" cap="none" spc="0" normalizeH="0" baseline="0" noProof="0" dirty="0" err="1">
                  <a:ln w="13462">
                    <a:solidFill>
                      <a:srgbClr val="ED3A27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700000" algn="bl" rotWithShape="0">
                      <a:srgbClr val="7BA79D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Abou</a:t>
              </a:r>
              <a:r>
                <a:rPr kumimoji="0" lang="en-US" sz="3600" b="1" i="1" u="none" strike="noStrike" kern="1200" cap="none" spc="0" normalizeH="0" baseline="0" noProof="0" dirty="0">
                  <a:ln w="13462">
                    <a:solidFill>
                      <a:srgbClr val="ED3A27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700000" algn="bl" rotWithShape="0">
                      <a:srgbClr val="7BA79D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- </a:t>
              </a:r>
              <a:r>
                <a:rPr kumimoji="0" lang="en-US" sz="3600" b="1" i="1" u="none" strike="noStrike" kern="1200" cap="none" spc="0" normalizeH="0" baseline="0" noProof="0" dirty="0" err="1">
                  <a:ln w="13462">
                    <a:solidFill>
                      <a:srgbClr val="ED3A27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700000" algn="bl" rotWithShape="0">
                      <a:srgbClr val="7BA79D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Ezzi</a:t>
              </a:r>
              <a:r>
                <a:rPr kumimoji="0" lang="en-US" sz="3600" b="1" i="1" u="none" strike="noStrike" kern="1200" cap="none" spc="0" normalizeH="0" baseline="0" noProof="0" dirty="0">
                  <a:ln w="13462">
                    <a:solidFill>
                      <a:srgbClr val="ED3A27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700000" algn="bl" rotWithShape="0">
                      <a:srgbClr val="7BA79D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15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George Bakery">
            <a:extLst>
              <a:ext uri="{FF2B5EF4-FFF2-40B4-BE49-F238E27FC236}">
                <a16:creationId xmlns:a16="http://schemas.microsoft.com/office/drawing/2014/main" id="{326D5361-FEF8-4B84-B3B6-007A9D577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61" y="2071396"/>
            <a:ext cx="6148874" cy="201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9644E0-8586-4C5E-A661-E279C29835F8}"/>
              </a:ext>
            </a:extLst>
          </p:cNvPr>
          <p:cNvSpPr txBox="1"/>
          <p:nvPr/>
        </p:nvSpPr>
        <p:spPr>
          <a:xfrm>
            <a:off x="1715616" y="4934633"/>
            <a:ext cx="8428382" cy="12003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Mr. &amp; Mrs. Emile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Maroun</a:t>
            </a: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&amp; Family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Proudly Support St Anthony’s </a:t>
            </a:r>
            <a:r>
              <a:rPr kumimoji="0" lang="en-US" sz="2800" b="1" i="1" u="none" strike="noStrike" kern="1200" cap="none" spc="0" normalizeH="0" baseline="0" noProof="0" dirty="0" err="1">
                <a:ln w="13462">
                  <a:solidFill>
                    <a:srgbClr val="ED3A27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7BA79D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Mahrajan</a:t>
            </a:r>
            <a:endParaRPr kumimoji="0" lang="en-US" sz="2800" b="1" i="1" u="none" strike="noStrike" kern="1200" cap="none" spc="0" normalizeH="0" baseline="0" noProof="0" dirty="0">
              <a:ln w="13462">
                <a:solidFill>
                  <a:srgbClr val="ED3A27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7BA79D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59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Custom 3">
      <a:dk1>
        <a:srgbClr val="BF9000"/>
      </a:dk1>
      <a:lt1>
        <a:sysClr val="window" lastClr="FFFFFF"/>
      </a:lt1>
      <a:dk2>
        <a:srgbClr val="44546A"/>
      </a:dk2>
      <a:lt2>
        <a:srgbClr val="E7E6E6"/>
      </a:lt2>
      <a:accent1>
        <a:srgbClr val="BF9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946</Words>
  <Application>Microsoft Office PowerPoint</Application>
  <PresentationFormat>Widescreen</PresentationFormat>
  <Paragraphs>218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54</vt:i4>
      </vt:variant>
    </vt:vector>
  </HeadingPairs>
  <TitlesOfParts>
    <vt:vector size="82" baseType="lpstr">
      <vt:lpstr>Arial</vt:lpstr>
      <vt:lpstr>Arial Black</vt:lpstr>
      <vt:lpstr>Arial Rounded MT Bold</vt:lpstr>
      <vt:lpstr>Britannic Bold</vt:lpstr>
      <vt:lpstr>Brush Script MT</vt:lpstr>
      <vt:lpstr>Calibri</vt:lpstr>
      <vt:lpstr>Calibri Light</vt:lpstr>
      <vt:lpstr>Candara</vt:lpstr>
      <vt:lpstr>Gloucester MT Extra Condensed</vt:lpstr>
      <vt:lpstr>Times New Roman</vt:lpstr>
      <vt:lpstr>Office Theme</vt:lpstr>
      <vt:lpstr>1_Office Theme</vt:lpstr>
      <vt:lpstr>2_Office Theme</vt:lpstr>
      <vt:lpstr>3_Office Theme</vt:lpstr>
      <vt:lpstr>Retrospect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 Anthony Rectory</dc:creator>
  <cp:lastModifiedBy>Pastor</cp:lastModifiedBy>
  <cp:revision>50</cp:revision>
  <dcterms:created xsi:type="dcterms:W3CDTF">2018-08-28T15:24:05Z</dcterms:created>
  <dcterms:modified xsi:type="dcterms:W3CDTF">2018-08-30T15:34:31Z</dcterms:modified>
</cp:coreProperties>
</file>